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8" r:id="rId18"/>
    <p:sldId id="272" r:id="rId19"/>
    <p:sldId id="273" r:id="rId20"/>
    <p:sldId id="274" r:id="rId21"/>
    <p:sldId id="275" r:id="rId22"/>
    <p:sldId id="276" r:id="rId23"/>
    <p:sldId id="27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ENTA PUBLICA" initials="CP" lastIdx="1" clrIdx="0">
    <p:extLst>
      <p:ext uri="{19B8F6BF-5375-455C-9EA6-DF929625EA0E}">
        <p15:presenceInfo xmlns:p15="http://schemas.microsoft.com/office/powerpoint/2012/main" userId="CUENTA PUBLIC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73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76566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328732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696093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129113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88033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23206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42603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32021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5/14/2026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88125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300614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50194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886978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97726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543286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18875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757919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5/14/2026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4161170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octormora.gob.mx/admin-central/" TargetMode="External"/><Relationship Id="rId2" Type="http://schemas.openxmlformats.org/officeDocument/2006/relationships/hyperlink" Target="https://doctormora.gob.mx/" TargetMode="Externa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hyperlink" Target="https://www.facebook.com/DoctorMoraGobiernoMunicipal/"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A1557-0350-4392-B662-11C590BB7688}"/>
              </a:ext>
            </a:extLst>
          </p:cNvPr>
          <p:cNvSpPr>
            <a:spLocks noGrp="1"/>
          </p:cNvSpPr>
          <p:nvPr>
            <p:ph type="ctrTitle"/>
          </p:nvPr>
        </p:nvSpPr>
        <p:spPr/>
        <p:txBody>
          <a:bodyPr>
            <a:normAutofit fontScale="90000"/>
          </a:bodyPr>
          <a:lstStyle/>
          <a:p>
            <a:pPr algn="ctr"/>
            <a:r>
              <a:rPr lang="es-MX" sz="7200" b="1" dirty="0">
                <a:solidFill>
                  <a:schemeClr val="accent2">
                    <a:lumMod val="75000"/>
                  </a:schemeClr>
                </a:solidFill>
                <a:latin typeface="Arial Rounded MT Bold" panose="020F0704030504030204" pitchFamily="34" charset="0"/>
              </a:rPr>
              <a:t>Presupuesto Ciudadano</a:t>
            </a:r>
            <a:br>
              <a:rPr lang="es-MX" sz="7200" b="1" dirty="0">
                <a:solidFill>
                  <a:schemeClr val="accent2">
                    <a:lumMod val="75000"/>
                  </a:schemeClr>
                </a:solidFill>
                <a:latin typeface="Arial Rounded MT Bold" panose="020F0704030504030204" pitchFamily="34" charset="0"/>
              </a:rPr>
            </a:br>
            <a:r>
              <a:rPr lang="es-MX" sz="4900" b="1" dirty="0">
                <a:solidFill>
                  <a:schemeClr val="accent2">
                    <a:lumMod val="75000"/>
                  </a:schemeClr>
                </a:solidFill>
                <a:latin typeface="Arial Rounded MT Bold" panose="020F0704030504030204" pitchFamily="34" charset="0"/>
              </a:rPr>
              <a:t>2026</a:t>
            </a:r>
            <a:endParaRPr lang="es-MX" sz="7300" b="1" dirty="0">
              <a:solidFill>
                <a:schemeClr val="accent2">
                  <a:lumMod val="75000"/>
                </a:schemeClr>
              </a:solidFill>
              <a:latin typeface="Arial Rounded MT Bold" panose="020F0704030504030204" pitchFamily="34" charset="0"/>
            </a:endParaRPr>
          </a:p>
        </p:txBody>
      </p:sp>
      <p:sp>
        <p:nvSpPr>
          <p:cNvPr id="3" name="Subtítulo 2">
            <a:extLst>
              <a:ext uri="{FF2B5EF4-FFF2-40B4-BE49-F238E27FC236}">
                <a16:creationId xmlns:a16="http://schemas.microsoft.com/office/drawing/2014/main" id="{14FF83A7-8316-482E-8EDD-953A4BEB5026}"/>
              </a:ext>
            </a:extLst>
          </p:cNvPr>
          <p:cNvSpPr>
            <a:spLocks noGrp="1"/>
          </p:cNvSpPr>
          <p:nvPr>
            <p:ph type="subTitle" idx="1"/>
          </p:nvPr>
        </p:nvSpPr>
        <p:spPr>
          <a:xfrm>
            <a:off x="2275410" y="4987472"/>
            <a:ext cx="8637072" cy="977621"/>
          </a:xfrm>
        </p:spPr>
        <p:txBody>
          <a:bodyPr>
            <a:normAutofit/>
          </a:bodyPr>
          <a:lstStyle/>
          <a:p>
            <a:pPr algn="ctr"/>
            <a:r>
              <a:rPr lang="es-MX" sz="2000" dirty="0">
                <a:solidFill>
                  <a:schemeClr val="tx1"/>
                </a:solidFill>
                <a:latin typeface="Elephant" panose="02020904090505020303" pitchFamily="18" charset="0"/>
              </a:rPr>
              <a:t>MUNICIPIO DE DOCTOR MORA, GTO.</a:t>
            </a:r>
          </a:p>
          <a:p>
            <a:pPr algn="ctr"/>
            <a:r>
              <a:rPr lang="es-MX" sz="2000" dirty="0">
                <a:solidFill>
                  <a:schemeClr val="tx1"/>
                </a:solidFill>
                <a:latin typeface="Elephant" panose="02020904090505020303" pitchFamily="18" charset="0"/>
              </a:rPr>
              <a:t>ADMINISTRACIÓN 2024-2027</a:t>
            </a:r>
          </a:p>
          <a:p>
            <a:endParaRPr lang="es-MX" dirty="0"/>
          </a:p>
        </p:txBody>
      </p:sp>
      <p:pic>
        <p:nvPicPr>
          <p:cNvPr id="5" name="Imagen 4">
            <a:extLst>
              <a:ext uri="{FF2B5EF4-FFF2-40B4-BE49-F238E27FC236}">
                <a16:creationId xmlns:a16="http://schemas.microsoft.com/office/drawing/2014/main" id="{43F14429-0053-4A02-A4E6-15A60ED4444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993406" y="14010"/>
            <a:ext cx="1446140" cy="1360756"/>
          </a:xfrm>
          <a:prstGeom prst="rect">
            <a:avLst/>
          </a:prstGeom>
        </p:spPr>
      </p:pic>
      <p:pic>
        <p:nvPicPr>
          <p:cNvPr id="1028" name="Picture 4" descr="Doctor Mora Gobierno Municipal">
            <a:extLst>
              <a:ext uri="{FF2B5EF4-FFF2-40B4-BE49-F238E27FC236}">
                <a16:creationId xmlns:a16="http://schemas.microsoft.com/office/drawing/2014/main" id="{E0D6854E-494E-477B-96C2-A67971119321}"/>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2428" t="26445" b="33372"/>
          <a:stretch/>
        </p:blipFill>
        <p:spPr bwMode="auto">
          <a:xfrm>
            <a:off x="880625" y="0"/>
            <a:ext cx="2060275" cy="7808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a ciudadanía tiene el Poder - La Opinión de">
            <a:extLst>
              <a:ext uri="{FF2B5EF4-FFF2-40B4-BE49-F238E27FC236}">
                <a16:creationId xmlns:a16="http://schemas.microsoft.com/office/drawing/2014/main" id="{C91A7D89-B8B2-442B-A66E-D84482CA9D47}"/>
              </a:ext>
            </a:extLst>
          </p:cNvPr>
          <p:cNvPicPr>
            <a:picLocks noChangeAspect="1" noChangeArrowheads="1"/>
          </p:cNvPicPr>
          <p:nvPr/>
        </p:nvPicPr>
        <p:blipFill rotWithShape="1">
          <a:blip r:embed="rId4">
            <a:clrChange>
              <a:clrFrom>
                <a:srgbClr val="F4F4F4"/>
              </a:clrFrom>
              <a:clrTo>
                <a:srgbClr val="F4F4F4">
                  <a:alpha val="0"/>
                </a:srgbClr>
              </a:clrTo>
            </a:clrChange>
            <a:extLst>
              <a:ext uri="{28A0092B-C50C-407E-A947-70E740481C1C}">
                <a14:useLocalDpi xmlns:a14="http://schemas.microsoft.com/office/drawing/2010/main" val="0"/>
              </a:ext>
            </a:extLst>
          </a:blip>
          <a:srcRect l="18458" r="19067"/>
          <a:stretch/>
        </p:blipFill>
        <p:spPr bwMode="auto">
          <a:xfrm>
            <a:off x="162128" y="3864044"/>
            <a:ext cx="3741005" cy="2993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740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2DA42F-EF85-4DFD-9174-C383D3A40715}"/>
              </a:ext>
            </a:extLst>
          </p:cNvPr>
          <p:cNvSpPr>
            <a:spLocks noGrp="1"/>
          </p:cNvSpPr>
          <p:nvPr>
            <p:ph type="title"/>
          </p:nvPr>
        </p:nvSpPr>
        <p:spPr/>
        <p:txBody>
          <a:bodyPr>
            <a:normAutofit/>
          </a:bodyPr>
          <a:lstStyle/>
          <a:p>
            <a:pPr algn="ctr"/>
            <a:r>
              <a:rPr lang="es-MX" sz="3600" b="1" dirty="0">
                <a:solidFill>
                  <a:schemeClr val="accent2">
                    <a:lumMod val="75000"/>
                  </a:schemeClr>
                </a:solidFill>
                <a:latin typeface="Arial Black" panose="020B0A04020102020204" pitchFamily="34" charset="0"/>
              </a:rPr>
              <a:t>¿Qué es el presupuesto ciudadano?</a:t>
            </a:r>
          </a:p>
        </p:txBody>
      </p:sp>
      <p:sp>
        <p:nvSpPr>
          <p:cNvPr id="3" name="Marcador de contenido 2">
            <a:extLst>
              <a:ext uri="{FF2B5EF4-FFF2-40B4-BE49-F238E27FC236}">
                <a16:creationId xmlns:a16="http://schemas.microsoft.com/office/drawing/2014/main" id="{CD2CEC4A-BBDA-4438-B67E-D3C5BA0F7466}"/>
              </a:ext>
            </a:extLst>
          </p:cNvPr>
          <p:cNvSpPr>
            <a:spLocks noGrp="1"/>
          </p:cNvSpPr>
          <p:nvPr>
            <p:ph idx="1"/>
          </p:nvPr>
        </p:nvSpPr>
        <p:spPr>
          <a:xfrm>
            <a:off x="1451580" y="2015732"/>
            <a:ext cx="3823153" cy="4681401"/>
          </a:xfrm>
        </p:spPr>
        <p:txBody>
          <a:bodyPr>
            <a:normAutofit/>
          </a:bodyPr>
          <a:lstStyle/>
          <a:p>
            <a:pPr marL="0" indent="0" algn="just">
              <a:buNone/>
            </a:pPr>
            <a:r>
              <a:rPr lang="es-MX" sz="2000" dirty="0">
                <a:solidFill>
                  <a:schemeClr val="tx1"/>
                </a:solidFill>
                <a:latin typeface="Arial" panose="020B0604020202020204" pitchFamily="34" charset="0"/>
                <a:cs typeface="Arial" panose="020B0604020202020204" pitchFamily="34" charset="0"/>
              </a:rPr>
              <a:t>El </a:t>
            </a:r>
            <a:r>
              <a:rPr lang="es-MX" sz="2000" b="1" dirty="0">
                <a:solidFill>
                  <a:schemeClr val="accent1"/>
                </a:solidFill>
                <a:latin typeface="Arial" panose="020B0604020202020204" pitchFamily="34" charset="0"/>
                <a:cs typeface="Arial" panose="020B0604020202020204" pitchFamily="34" charset="0"/>
              </a:rPr>
              <a:t>Presupuesto Ciudadano</a:t>
            </a:r>
            <a:r>
              <a:rPr lang="es-MX" sz="2000" dirty="0">
                <a:solidFill>
                  <a:schemeClr val="tx1"/>
                </a:solidFill>
                <a:latin typeface="Arial" panose="020B0604020202020204" pitchFamily="34" charset="0"/>
                <a:cs typeface="Arial" panose="020B0604020202020204" pitchFamily="34" charset="0"/>
              </a:rPr>
              <a:t> </a:t>
            </a:r>
            <a:r>
              <a:rPr lang="es-MX" sz="2000" dirty="0"/>
              <a:t>busca ser una explicación breve, clara, sencilla y transparente que da a conocer información clave sobre los principales objetivos, asignaciones de recursos y acciones que se han planificado para el ejercicio del gasto público, siendo una buena práctica que realizan los gobiernos para fomentar el entendimiento de la sociedad sobre el proceso y desglose del Presupuesto de Egresos.</a:t>
            </a:r>
            <a:endParaRPr lang="es-MX" dirty="0"/>
          </a:p>
        </p:txBody>
      </p:sp>
      <p:pic>
        <p:nvPicPr>
          <p:cNvPr id="5" name="Picture 2" descr="Entendamos el presupuesto ciudadano">
            <a:extLst>
              <a:ext uri="{FF2B5EF4-FFF2-40B4-BE49-F238E27FC236}">
                <a16:creationId xmlns:a16="http://schemas.microsoft.com/office/drawing/2014/main" id="{ECD5B1C3-20E5-4F9B-A816-F212ADAFBF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660" y="2108200"/>
            <a:ext cx="3651557"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22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302D96-4FE4-41D8-B46C-6A01E49822FE}"/>
              </a:ext>
            </a:extLst>
          </p:cNvPr>
          <p:cNvSpPr>
            <a:spLocks noGrp="1"/>
          </p:cNvSpPr>
          <p:nvPr>
            <p:ph type="title"/>
          </p:nvPr>
        </p:nvSpPr>
        <p:spPr/>
        <p:txBody>
          <a:bodyPr/>
          <a:lstStyle/>
          <a:p>
            <a:pPr algn="ctr"/>
            <a:r>
              <a:rPr lang="es-MX" b="1" dirty="0">
                <a:solidFill>
                  <a:schemeClr val="accent2">
                    <a:lumMod val="75000"/>
                  </a:schemeClr>
                </a:solidFill>
                <a:latin typeface="Arial Black" panose="020B0A04020102020204" pitchFamily="34" charset="0"/>
              </a:rPr>
              <a:t>Marco normativo</a:t>
            </a:r>
          </a:p>
        </p:txBody>
      </p:sp>
      <p:pic>
        <p:nvPicPr>
          <p:cNvPr id="3074" name="Picture 2" descr="Ilustración Papel Pergamino Antiguo Pintura Digital — Foto de stock ©  mahirart #230245624">
            <a:extLst>
              <a:ext uri="{FF2B5EF4-FFF2-40B4-BE49-F238E27FC236}">
                <a16:creationId xmlns:a16="http://schemas.microsoft.com/office/drawing/2014/main" id="{8C568689-2170-4872-BE41-42D1358973B6}"/>
              </a:ext>
            </a:extLst>
          </p:cNvPr>
          <p:cNvPicPr>
            <a:picLocks noGrp="1" noChangeAspect="1" noChangeArrowheads="1"/>
          </p:cNvPicPr>
          <p:nvPr>
            <p:ph idx="1"/>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p:blipFill>
        <p:spPr bwMode="auto">
          <a:xfrm>
            <a:off x="3914715" y="1317349"/>
            <a:ext cx="3508874" cy="5074984"/>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upo 12">
            <a:extLst>
              <a:ext uri="{FF2B5EF4-FFF2-40B4-BE49-F238E27FC236}">
                <a16:creationId xmlns:a16="http://schemas.microsoft.com/office/drawing/2014/main" id="{EC9A97E4-A537-4591-BA82-753457CA389D}"/>
              </a:ext>
            </a:extLst>
          </p:cNvPr>
          <p:cNvGrpSpPr/>
          <p:nvPr/>
        </p:nvGrpSpPr>
        <p:grpSpPr>
          <a:xfrm>
            <a:off x="2620589" y="4251219"/>
            <a:ext cx="1505858" cy="1481291"/>
            <a:chOff x="3089706" y="3698509"/>
            <a:chExt cx="1505858" cy="1481291"/>
          </a:xfrm>
        </p:grpSpPr>
        <p:pic>
          <p:nvPicPr>
            <p:cNvPr id="3076" name="Picture 4" descr="Descargar una nota de papel verde claro adjunta a un pin de mapa, adecuada para  escribir notas de estudio, en casa o en el trabajo gratis">
              <a:extLst>
                <a:ext uri="{FF2B5EF4-FFF2-40B4-BE49-F238E27FC236}">
                  <a16:creationId xmlns:a16="http://schemas.microsoft.com/office/drawing/2014/main" id="{1FE60D49-737E-4AC0-9E74-2DC22D8EA63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245353">
              <a:off x="3089706" y="3698509"/>
              <a:ext cx="1380138" cy="1481291"/>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F0748058-E77D-4573-9680-893CDBFC3AC9}"/>
                </a:ext>
              </a:extLst>
            </p:cNvPr>
            <p:cNvSpPr txBox="1"/>
            <p:nvPr/>
          </p:nvSpPr>
          <p:spPr>
            <a:xfrm rot="19156783">
              <a:off x="3199870" y="4164080"/>
              <a:ext cx="1395694" cy="646331"/>
            </a:xfrm>
            <a:prstGeom prst="rect">
              <a:avLst/>
            </a:prstGeom>
            <a:noFill/>
          </p:spPr>
          <p:txBody>
            <a:bodyPr wrap="square" rtlCol="0">
              <a:spAutoFit/>
            </a:bodyPr>
            <a:lstStyle/>
            <a:p>
              <a:r>
                <a:rPr lang="es-MX" sz="1200" dirty="0">
                  <a:latin typeface="Arial Rounded MT Bold" panose="020F0704030504030204" pitchFamily="34" charset="0"/>
                </a:rPr>
                <a:t>Ley General de Contabilidad Gubernamental.</a:t>
              </a:r>
            </a:p>
          </p:txBody>
        </p:sp>
      </p:grpSp>
      <p:grpSp>
        <p:nvGrpSpPr>
          <p:cNvPr id="12" name="Grupo 11">
            <a:extLst>
              <a:ext uri="{FF2B5EF4-FFF2-40B4-BE49-F238E27FC236}">
                <a16:creationId xmlns:a16="http://schemas.microsoft.com/office/drawing/2014/main" id="{61955171-3D1A-48E9-A5CD-6F58B6E8627C}"/>
              </a:ext>
            </a:extLst>
          </p:cNvPr>
          <p:cNvGrpSpPr/>
          <p:nvPr/>
        </p:nvGrpSpPr>
        <p:grpSpPr>
          <a:xfrm>
            <a:off x="2645205" y="1947709"/>
            <a:ext cx="1505858" cy="1481291"/>
            <a:chOff x="3242106" y="2030570"/>
            <a:chExt cx="1505858" cy="1481291"/>
          </a:xfrm>
        </p:grpSpPr>
        <p:pic>
          <p:nvPicPr>
            <p:cNvPr id="14" name="Picture 4" descr="Descargar una nota de papel verde claro adjunta a un pin de mapa, adecuada para  escribir notas de estudio, en casa o en el trabajo gratis">
              <a:extLst>
                <a:ext uri="{FF2B5EF4-FFF2-40B4-BE49-F238E27FC236}">
                  <a16:creationId xmlns:a16="http://schemas.microsoft.com/office/drawing/2014/main" id="{182EEF8E-78E1-4684-86BF-9EE3DE10B85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245353">
              <a:off x="3242106" y="2030570"/>
              <a:ext cx="1380138" cy="1481291"/>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46CB4587-41DA-42B3-ACF1-8FC1DC4F201E}"/>
                </a:ext>
              </a:extLst>
            </p:cNvPr>
            <p:cNvSpPr txBox="1"/>
            <p:nvPr/>
          </p:nvSpPr>
          <p:spPr>
            <a:xfrm rot="19156783">
              <a:off x="3352270" y="2588474"/>
              <a:ext cx="1395694" cy="461665"/>
            </a:xfrm>
            <a:prstGeom prst="rect">
              <a:avLst/>
            </a:prstGeom>
            <a:noFill/>
          </p:spPr>
          <p:txBody>
            <a:bodyPr wrap="square" rtlCol="0">
              <a:spAutoFit/>
            </a:bodyPr>
            <a:lstStyle/>
            <a:p>
              <a:r>
                <a:rPr lang="es-MX" sz="1200" dirty="0">
                  <a:latin typeface="Arial Rounded MT Bold" panose="020F0704030504030204" pitchFamily="34" charset="0"/>
                </a:rPr>
                <a:t>Presupuesto de Egresos</a:t>
              </a:r>
            </a:p>
          </p:txBody>
        </p:sp>
      </p:grpSp>
      <p:grpSp>
        <p:nvGrpSpPr>
          <p:cNvPr id="20" name="Grupo 19">
            <a:extLst>
              <a:ext uri="{FF2B5EF4-FFF2-40B4-BE49-F238E27FC236}">
                <a16:creationId xmlns:a16="http://schemas.microsoft.com/office/drawing/2014/main" id="{9E24A527-1601-49D0-B719-50320158E902}"/>
              </a:ext>
            </a:extLst>
          </p:cNvPr>
          <p:cNvGrpSpPr/>
          <p:nvPr/>
        </p:nvGrpSpPr>
        <p:grpSpPr>
          <a:xfrm rot="5002196">
            <a:off x="7266649" y="4299309"/>
            <a:ext cx="1505858" cy="1481291"/>
            <a:chOff x="7907255" y="3850909"/>
            <a:chExt cx="1505858" cy="1481291"/>
          </a:xfrm>
        </p:grpSpPr>
        <p:pic>
          <p:nvPicPr>
            <p:cNvPr id="16" name="Picture 4" descr="Descargar una nota de papel verde claro adjunta a un pin de mapa, adecuada para  escribir notas de estudio, en casa o en el trabajo gratis">
              <a:extLst>
                <a:ext uri="{FF2B5EF4-FFF2-40B4-BE49-F238E27FC236}">
                  <a16:creationId xmlns:a16="http://schemas.microsoft.com/office/drawing/2014/main" id="{CAA164E6-184C-4482-A182-C3C1AE9F1A1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245353">
              <a:off x="7907255" y="3850909"/>
              <a:ext cx="1380138" cy="1481291"/>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603D2BAE-A446-449B-9AB4-1B7BD4414C2A}"/>
                </a:ext>
              </a:extLst>
            </p:cNvPr>
            <p:cNvSpPr txBox="1"/>
            <p:nvPr/>
          </p:nvSpPr>
          <p:spPr>
            <a:xfrm rot="19156783">
              <a:off x="8017419" y="4501146"/>
              <a:ext cx="1395694" cy="276999"/>
            </a:xfrm>
            <a:prstGeom prst="rect">
              <a:avLst/>
            </a:prstGeom>
            <a:noFill/>
          </p:spPr>
          <p:txBody>
            <a:bodyPr wrap="square" rtlCol="0">
              <a:spAutoFit/>
            </a:bodyPr>
            <a:lstStyle/>
            <a:p>
              <a:r>
                <a:rPr lang="es-MX" sz="1200" dirty="0">
                  <a:latin typeface="Arial Rounded MT Bold" panose="020F0704030504030204" pitchFamily="34" charset="0"/>
                </a:rPr>
                <a:t>Ley de Ingresos</a:t>
              </a:r>
            </a:p>
          </p:txBody>
        </p:sp>
      </p:grpSp>
      <p:grpSp>
        <p:nvGrpSpPr>
          <p:cNvPr id="21" name="Grupo 20">
            <a:extLst>
              <a:ext uri="{FF2B5EF4-FFF2-40B4-BE49-F238E27FC236}">
                <a16:creationId xmlns:a16="http://schemas.microsoft.com/office/drawing/2014/main" id="{CC861995-79FB-4BF2-ADB7-D284369C9F9C}"/>
              </a:ext>
            </a:extLst>
          </p:cNvPr>
          <p:cNvGrpSpPr/>
          <p:nvPr/>
        </p:nvGrpSpPr>
        <p:grpSpPr>
          <a:xfrm rot="5074101">
            <a:off x="7251505" y="1995799"/>
            <a:ext cx="1505858" cy="1481291"/>
            <a:chOff x="8372922" y="2140638"/>
            <a:chExt cx="1505858" cy="1481291"/>
          </a:xfrm>
        </p:grpSpPr>
        <p:pic>
          <p:nvPicPr>
            <p:cNvPr id="18" name="Picture 4" descr="Descargar una nota de papel verde claro adjunta a un pin de mapa, adecuada para  escribir notas de estudio, en casa o en el trabajo gratis">
              <a:extLst>
                <a:ext uri="{FF2B5EF4-FFF2-40B4-BE49-F238E27FC236}">
                  <a16:creationId xmlns:a16="http://schemas.microsoft.com/office/drawing/2014/main" id="{71BADFAC-0679-4ACC-BEE6-D8B2734F948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245353">
              <a:off x="8372922" y="2140638"/>
              <a:ext cx="1380138" cy="1481291"/>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id="{150A3B42-3316-4E81-B00C-34FE5F4821A6}"/>
                </a:ext>
              </a:extLst>
            </p:cNvPr>
            <p:cNvSpPr txBox="1"/>
            <p:nvPr/>
          </p:nvSpPr>
          <p:spPr>
            <a:xfrm rot="19156783">
              <a:off x="8483086" y="2698542"/>
              <a:ext cx="1395694" cy="461665"/>
            </a:xfrm>
            <a:prstGeom prst="rect">
              <a:avLst/>
            </a:prstGeom>
            <a:noFill/>
          </p:spPr>
          <p:txBody>
            <a:bodyPr wrap="square" rtlCol="0">
              <a:spAutoFit/>
            </a:bodyPr>
            <a:lstStyle/>
            <a:p>
              <a:r>
                <a:rPr lang="es-MX" sz="1200" dirty="0">
                  <a:latin typeface="Arial Rounded MT Bold" panose="020F0704030504030204" pitchFamily="34" charset="0"/>
                </a:rPr>
                <a:t>Disposiciones de recaudación.</a:t>
              </a:r>
            </a:p>
          </p:txBody>
        </p:sp>
      </p:grpSp>
      <p:sp>
        <p:nvSpPr>
          <p:cNvPr id="22" name="CuadroTexto 21">
            <a:extLst>
              <a:ext uri="{FF2B5EF4-FFF2-40B4-BE49-F238E27FC236}">
                <a16:creationId xmlns:a16="http://schemas.microsoft.com/office/drawing/2014/main" id="{7ECAE127-0A04-4A4E-B206-63A13CEAB5FF}"/>
              </a:ext>
            </a:extLst>
          </p:cNvPr>
          <p:cNvSpPr txBox="1"/>
          <p:nvPr/>
        </p:nvSpPr>
        <p:spPr>
          <a:xfrm>
            <a:off x="4301067" y="2236135"/>
            <a:ext cx="2599796" cy="3231654"/>
          </a:xfrm>
          <a:prstGeom prst="rect">
            <a:avLst/>
          </a:prstGeom>
          <a:noFill/>
        </p:spPr>
        <p:txBody>
          <a:bodyPr wrap="square" rtlCol="0">
            <a:spAutoFit/>
          </a:bodyPr>
          <a:lstStyle/>
          <a:p>
            <a:r>
              <a:rPr lang="es-MX" sz="1700" b="1" dirty="0">
                <a:solidFill>
                  <a:srgbClr val="002060"/>
                </a:solidFill>
              </a:rPr>
              <a:t>Artículo 62.- Los entes públicos elaborarán y difundirán en sus respectivas páginas de Internet documentos dirigidos a la ciudadanía que expliquen, de manera sencilla y en formatos accesibles, el contenido de la información financiera.</a:t>
            </a:r>
          </a:p>
        </p:txBody>
      </p:sp>
      <p:pic>
        <p:nvPicPr>
          <p:cNvPr id="3" name="Picture 2" descr="Imágenes de Ilustracion marco juridico - Descarga gratuita en Magnific  (anteriormente Freepik)">
            <a:extLst>
              <a:ext uri="{FF2B5EF4-FFF2-40B4-BE49-F238E27FC236}">
                <a16:creationId xmlns:a16="http://schemas.microsoft.com/office/drawing/2014/main" id="{0526726B-947E-4F1A-856E-D87083E17D9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656" y="2480477"/>
            <a:ext cx="2358090" cy="2020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462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021652-290C-44DC-9A25-4BEB04FA887E}"/>
              </a:ext>
            </a:extLst>
          </p:cNvPr>
          <p:cNvSpPr>
            <a:spLocks noGrp="1"/>
          </p:cNvSpPr>
          <p:nvPr>
            <p:ph type="title"/>
          </p:nvPr>
        </p:nvSpPr>
        <p:spPr/>
        <p:txBody>
          <a:bodyPr/>
          <a:lstStyle/>
          <a:p>
            <a:pPr algn="ctr"/>
            <a:r>
              <a:rPr lang="es-MX" b="1" dirty="0">
                <a:solidFill>
                  <a:schemeClr val="accent1">
                    <a:lumMod val="50000"/>
                  </a:schemeClr>
                </a:solidFill>
                <a:latin typeface="Arial Black" panose="020B0A04020102020204" pitchFamily="34" charset="0"/>
              </a:rPr>
              <a:t>¿Qué es la Ley de Ingresos y su importancia?</a:t>
            </a:r>
          </a:p>
        </p:txBody>
      </p:sp>
      <p:sp>
        <p:nvSpPr>
          <p:cNvPr id="3" name="Marcador de contenido 2">
            <a:extLst>
              <a:ext uri="{FF2B5EF4-FFF2-40B4-BE49-F238E27FC236}">
                <a16:creationId xmlns:a16="http://schemas.microsoft.com/office/drawing/2014/main" id="{6945FD02-B430-4D72-896A-F25022F90C82}"/>
              </a:ext>
            </a:extLst>
          </p:cNvPr>
          <p:cNvSpPr>
            <a:spLocks noGrp="1"/>
          </p:cNvSpPr>
          <p:nvPr>
            <p:ph idx="1"/>
          </p:nvPr>
        </p:nvSpPr>
        <p:spPr>
          <a:xfrm>
            <a:off x="982133" y="1955800"/>
            <a:ext cx="4360334" cy="2277533"/>
          </a:xfrm>
        </p:spPr>
        <p:txBody>
          <a:bodyPr>
            <a:normAutofit/>
          </a:bodyPr>
          <a:lstStyle/>
          <a:p>
            <a:pPr algn="just"/>
            <a:r>
              <a:rPr lang="es-MX" sz="2000" dirty="0">
                <a:solidFill>
                  <a:schemeClr val="tx1"/>
                </a:solidFill>
              </a:rPr>
              <a:t>Es el documento en el que se establecen los ingresos que se esperan recaudar en el Municipio en un año fiscal, es decir del </a:t>
            </a:r>
            <a:r>
              <a:rPr lang="es-MX" sz="2000" b="1" dirty="0">
                <a:solidFill>
                  <a:schemeClr val="tx1"/>
                </a:solidFill>
              </a:rPr>
              <a:t>1° de enero al 31 de Diciembre</a:t>
            </a:r>
            <a:r>
              <a:rPr lang="es-MX" sz="2000" dirty="0">
                <a:solidFill>
                  <a:schemeClr val="tx1"/>
                </a:solidFill>
              </a:rPr>
              <a:t>, los cuales habrán de servir para financiar el gasto público.</a:t>
            </a:r>
          </a:p>
        </p:txBody>
      </p:sp>
      <p:sp>
        <p:nvSpPr>
          <p:cNvPr id="6" name="Marcador de contenido 2">
            <a:extLst>
              <a:ext uri="{FF2B5EF4-FFF2-40B4-BE49-F238E27FC236}">
                <a16:creationId xmlns:a16="http://schemas.microsoft.com/office/drawing/2014/main" id="{9477BAC1-F242-41EC-BBA1-B049129BDC1C}"/>
              </a:ext>
            </a:extLst>
          </p:cNvPr>
          <p:cNvSpPr txBox="1">
            <a:spLocks/>
          </p:cNvSpPr>
          <p:nvPr/>
        </p:nvSpPr>
        <p:spPr>
          <a:xfrm>
            <a:off x="4627033" y="3970867"/>
            <a:ext cx="4360334" cy="22775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es-MX" sz="2000" kern="100" dirty="0">
                <a:effectLst/>
                <a:latin typeface="+mj-lt"/>
                <a:ea typeface="Aptos"/>
                <a:cs typeface="Times New Roman" panose="02020603050405020304" pitchFamily="18" charset="0"/>
              </a:rPr>
              <a:t>Su importancia radica en identificar el origen de los recursos que permitirán cubrir los programas definidos en el Presupuesto de Egresos; tales como: salud, educación, seguridad, infraestructura, etc.</a:t>
            </a:r>
          </a:p>
          <a:p>
            <a:pPr algn="just"/>
            <a:endParaRPr lang="es-MX" sz="2000" dirty="0">
              <a:solidFill>
                <a:schemeClr val="tx1"/>
              </a:solidFill>
            </a:endParaRPr>
          </a:p>
        </p:txBody>
      </p:sp>
      <p:pic>
        <p:nvPicPr>
          <p:cNvPr id="4100" name="Picture 4" descr="Hay satisfacción por aprobación de Ley de Ingresos 2020 – Diario Digital">
            <a:extLst>
              <a:ext uri="{FF2B5EF4-FFF2-40B4-BE49-F238E27FC236}">
                <a16:creationId xmlns:a16="http://schemas.microsoft.com/office/drawing/2014/main" id="{9D55E421-2272-4BA3-8E95-05DDCB12A1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5708" y="4461932"/>
            <a:ext cx="2827663" cy="155786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ngreso PNG Imágenes Y Dibujos Con Fondo Transparente Gratis - Pngtree">
            <a:extLst>
              <a:ext uri="{FF2B5EF4-FFF2-40B4-BE49-F238E27FC236}">
                <a16:creationId xmlns:a16="http://schemas.microsoft.com/office/drawing/2014/main" id="{877B5D06-41B5-4841-94A3-61D3BF1544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9933" y="1841500"/>
            <a:ext cx="2103967" cy="2103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540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2DABDB-B428-42D2-8066-7CD6774DE9E9}"/>
              </a:ext>
            </a:extLst>
          </p:cNvPr>
          <p:cNvSpPr>
            <a:spLocks noGrp="1"/>
          </p:cNvSpPr>
          <p:nvPr>
            <p:ph type="title"/>
          </p:nvPr>
        </p:nvSpPr>
        <p:spPr/>
        <p:txBody>
          <a:bodyPr>
            <a:normAutofit/>
          </a:bodyPr>
          <a:lstStyle/>
          <a:p>
            <a:pPr algn="ctr"/>
            <a:r>
              <a:rPr lang="es-MX" b="1" dirty="0">
                <a:solidFill>
                  <a:schemeClr val="accent1">
                    <a:lumMod val="50000"/>
                  </a:schemeClr>
                </a:solidFill>
                <a:latin typeface="Arial Black" panose="020B0A04020102020204" pitchFamily="34" charset="0"/>
              </a:rPr>
              <a:t>¿De Dónde se obtienen los Ingresos? </a:t>
            </a:r>
          </a:p>
        </p:txBody>
      </p:sp>
      <p:sp>
        <p:nvSpPr>
          <p:cNvPr id="3" name="Marcador de contenido 2">
            <a:extLst>
              <a:ext uri="{FF2B5EF4-FFF2-40B4-BE49-F238E27FC236}">
                <a16:creationId xmlns:a16="http://schemas.microsoft.com/office/drawing/2014/main" id="{679145FC-8C9B-4767-A38C-2C799823FA78}"/>
              </a:ext>
            </a:extLst>
          </p:cNvPr>
          <p:cNvSpPr>
            <a:spLocks noGrp="1"/>
          </p:cNvSpPr>
          <p:nvPr>
            <p:ph idx="1"/>
          </p:nvPr>
        </p:nvSpPr>
        <p:spPr>
          <a:xfrm>
            <a:off x="1202267" y="1930400"/>
            <a:ext cx="6781800" cy="1320801"/>
          </a:xfrm>
        </p:spPr>
        <p:txBody>
          <a:bodyPr/>
          <a:lstStyle/>
          <a:p>
            <a:pPr marL="0" indent="0" algn="ctr">
              <a:buNone/>
            </a:pPr>
            <a:r>
              <a:rPr lang="es-MX" sz="2000" b="1" u="sng" dirty="0">
                <a:solidFill>
                  <a:schemeClr val="accent2">
                    <a:lumMod val="60000"/>
                    <a:lumOff val="40000"/>
                  </a:schemeClr>
                </a:solidFill>
              </a:rPr>
              <a:t>INGRESOS PROPIOS:</a:t>
            </a:r>
          </a:p>
          <a:p>
            <a:pPr marL="0" indent="0">
              <a:buNone/>
            </a:pPr>
            <a:r>
              <a:rPr lang="es-MX" sz="2000" dirty="0">
                <a:solidFill>
                  <a:schemeClr val="tx1"/>
                </a:solidFill>
              </a:rPr>
              <a:t>Son los recursos que recauda y administra integralmente el Municipio, como son:</a:t>
            </a:r>
          </a:p>
        </p:txBody>
      </p:sp>
      <p:pic>
        <p:nvPicPr>
          <p:cNvPr id="7" name="Imagen 6">
            <a:extLst>
              <a:ext uri="{FF2B5EF4-FFF2-40B4-BE49-F238E27FC236}">
                <a16:creationId xmlns:a16="http://schemas.microsoft.com/office/drawing/2014/main" id="{8A8D7AE8-FAAC-4ED0-B8BE-BC08152343A3}"/>
              </a:ext>
            </a:extLst>
          </p:cNvPr>
          <p:cNvPicPr>
            <a:picLocks noChangeAspect="1"/>
          </p:cNvPicPr>
          <p:nvPr/>
        </p:nvPicPr>
        <p:blipFill>
          <a:blip r:embed="rId2"/>
          <a:stretch>
            <a:fillRect/>
          </a:stretch>
        </p:blipFill>
        <p:spPr>
          <a:xfrm>
            <a:off x="1229350" y="3083367"/>
            <a:ext cx="3250184" cy="1420099"/>
          </a:xfrm>
          <a:prstGeom prst="rect">
            <a:avLst/>
          </a:prstGeom>
        </p:spPr>
      </p:pic>
      <p:pic>
        <p:nvPicPr>
          <p:cNvPr id="9" name="Imagen 8">
            <a:extLst>
              <a:ext uri="{FF2B5EF4-FFF2-40B4-BE49-F238E27FC236}">
                <a16:creationId xmlns:a16="http://schemas.microsoft.com/office/drawing/2014/main" id="{F7EC9B8D-34DA-47E0-8C85-F3EDD053E1DC}"/>
              </a:ext>
            </a:extLst>
          </p:cNvPr>
          <p:cNvPicPr>
            <a:picLocks noChangeAspect="1"/>
          </p:cNvPicPr>
          <p:nvPr/>
        </p:nvPicPr>
        <p:blipFill>
          <a:blip r:embed="rId3"/>
          <a:stretch>
            <a:fillRect/>
          </a:stretch>
        </p:blipFill>
        <p:spPr>
          <a:xfrm>
            <a:off x="1202267" y="4877597"/>
            <a:ext cx="3477450" cy="1235737"/>
          </a:xfrm>
          <a:prstGeom prst="rect">
            <a:avLst/>
          </a:prstGeom>
        </p:spPr>
      </p:pic>
      <p:pic>
        <p:nvPicPr>
          <p:cNvPr id="15" name="Imagen 14">
            <a:extLst>
              <a:ext uri="{FF2B5EF4-FFF2-40B4-BE49-F238E27FC236}">
                <a16:creationId xmlns:a16="http://schemas.microsoft.com/office/drawing/2014/main" id="{80897D27-9325-4CEA-ADDC-DFC8A1850F59}"/>
              </a:ext>
            </a:extLst>
          </p:cNvPr>
          <p:cNvPicPr>
            <a:picLocks noChangeAspect="1"/>
          </p:cNvPicPr>
          <p:nvPr/>
        </p:nvPicPr>
        <p:blipFill>
          <a:blip r:embed="rId4"/>
          <a:stretch>
            <a:fillRect/>
          </a:stretch>
        </p:blipFill>
        <p:spPr>
          <a:xfrm>
            <a:off x="5157150" y="4977604"/>
            <a:ext cx="3275924" cy="1135730"/>
          </a:xfrm>
          <a:prstGeom prst="rect">
            <a:avLst/>
          </a:prstGeom>
        </p:spPr>
      </p:pic>
      <p:pic>
        <p:nvPicPr>
          <p:cNvPr id="17" name="Imagen 16">
            <a:extLst>
              <a:ext uri="{FF2B5EF4-FFF2-40B4-BE49-F238E27FC236}">
                <a16:creationId xmlns:a16="http://schemas.microsoft.com/office/drawing/2014/main" id="{4336BD3B-F4D9-434D-A2A2-23D5910AE54C}"/>
              </a:ext>
            </a:extLst>
          </p:cNvPr>
          <p:cNvPicPr>
            <a:picLocks noChangeAspect="1"/>
          </p:cNvPicPr>
          <p:nvPr/>
        </p:nvPicPr>
        <p:blipFill>
          <a:blip r:embed="rId5"/>
          <a:stretch>
            <a:fillRect/>
          </a:stretch>
        </p:blipFill>
        <p:spPr>
          <a:xfrm>
            <a:off x="5216690" y="3185597"/>
            <a:ext cx="3156844" cy="1150034"/>
          </a:xfrm>
          <a:prstGeom prst="rect">
            <a:avLst/>
          </a:prstGeom>
        </p:spPr>
      </p:pic>
    </p:spTree>
    <p:extLst>
      <p:ext uri="{BB962C8B-B14F-4D97-AF65-F5344CB8AC3E}">
        <p14:creationId xmlns:p14="http://schemas.microsoft.com/office/powerpoint/2010/main" val="2565408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a:extLst>
              <a:ext uri="{FF2B5EF4-FFF2-40B4-BE49-F238E27FC236}">
                <a16:creationId xmlns:a16="http://schemas.microsoft.com/office/drawing/2014/main" id="{3970E071-D33B-474D-B8F0-EF7999DF4D06}"/>
              </a:ext>
            </a:extLst>
          </p:cNvPr>
          <p:cNvSpPr txBox="1">
            <a:spLocks/>
          </p:cNvSpPr>
          <p:nvPr/>
        </p:nvSpPr>
        <p:spPr>
          <a:xfrm>
            <a:off x="2990811" y="1937764"/>
            <a:ext cx="4134608" cy="3255337"/>
          </a:xfrm>
          <a:prstGeom prst="rect">
            <a:avLst/>
          </a:prstGeom>
        </p:spPr>
        <p:txBody>
          <a:bodyPr vert="horz" lIns="91440" tIns="45720" rIns="91440" bIns="45720" rtlCol="0" anchor="t">
            <a:normAutofit fontScale="9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60000"/>
              </a:lnSpc>
            </a:pPr>
            <a:r>
              <a:rPr lang="es-MX" sz="2200" b="1" u="sng" dirty="0">
                <a:solidFill>
                  <a:schemeClr val="accent2">
                    <a:lumMod val="60000"/>
                    <a:lumOff val="40000"/>
                  </a:schemeClr>
                </a:solidFill>
              </a:rPr>
              <a:t>INGRESOS PROVENIENTES DE LA FEDERACIÓN:</a:t>
            </a:r>
          </a:p>
          <a:p>
            <a:endParaRPr lang="es-MX" sz="2200" b="1" u="sng" dirty="0">
              <a:solidFill>
                <a:schemeClr val="accent2">
                  <a:lumMod val="60000"/>
                  <a:lumOff val="40000"/>
                </a:schemeClr>
              </a:solidFill>
            </a:endParaRPr>
          </a:p>
          <a:p>
            <a:pPr marL="342900" indent="-342900">
              <a:buFont typeface="Arial" panose="020B0604020202020204" pitchFamily="34" charset="0"/>
              <a:buChar char="•"/>
            </a:pPr>
            <a:r>
              <a:rPr lang="es-MX" sz="2200" b="1" dirty="0">
                <a:solidFill>
                  <a:schemeClr val="tx1"/>
                </a:solidFill>
              </a:rPr>
              <a:t>Participaciones</a:t>
            </a:r>
          </a:p>
          <a:p>
            <a:endParaRPr lang="es-MX" sz="2200" b="1" dirty="0">
              <a:solidFill>
                <a:schemeClr val="tx1"/>
              </a:solidFill>
            </a:endParaRPr>
          </a:p>
          <a:p>
            <a:pPr marL="342900" indent="-342900">
              <a:buFont typeface="Arial" panose="020B0604020202020204" pitchFamily="34" charset="0"/>
              <a:buChar char="•"/>
            </a:pPr>
            <a:r>
              <a:rPr lang="es-MX" sz="2200" b="1" dirty="0">
                <a:solidFill>
                  <a:schemeClr val="tx1"/>
                </a:solidFill>
              </a:rPr>
              <a:t>Convenios</a:t>
            </a:r>
          </a:p>
          <a:p>
            <a:endParaRPr lang="es-MX" sz="2200" b="1" dirty="0">
              <a:solidFill>
                <a:schemeClr val="tx1"/>
              </a:solidFill>
            </a:endParaRPr>
          </a:p>
          <a:p>
            <a:pPr marL="342900" indent="-342900">
              <a:buFont typeface="Arial" panose="020B0604020202020204" pitchFamily="34" charset="0"/>
              <a:buChar char="•"/>
            </a:pPr>
            <a:r>
              <a:rPr lang="es-MX" sz="2200" b="1" dirty="0">
                <a:solidFill>
                  <a:schemeClr val="tx1"/>
                </a:solidFill>
              </a:rPr>
              <a:t>Aportaciones (Ramo XXXIII)</a:t>
            </a:r>
            <a:br>
              <a:rPr lang="es-MX" sz="2200" dirty="0"/>
            </a:br>
            <a:br>
              <a:rPr lang="es-MX" sz="3200" dirty="0"/>
            </a:br>
            <a:endParaRPr lang="es-MX" dirty="0"/>
          </a:p>
        </p:txBody>
      </p:sp>
      <p:pic>
        <p:nvPicPr>
          <p:cNvPr id="5122" name="Picture 2" descr="Participación en el porcentaje de ingresos comerciales | Vector Premium">
            <a:extLst>
              <a:ext uri="{FF2B5EF4-FFF2-40B4-BE49-F238E27FC236}">
                <a16:creationId xmlns:a16="http://schemas.microsoft.com/office/drawing/2014/main" id="{D2F687A5-C781-47C7-8526-352BAD7EFFB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2" y="-17252"/>
            <a:ext cx="3121069" cy="260255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nálisis de los Fondos de Aportaciones del Ramo 33 con base en sus  indicadores">
            <a:extLst>
              <a:ext uri="{FF2B5EF4-FFF2-40B4-BE49-F238E27FC236}">
                <a16:creationId xmlns:a16="http://schemas.microsoft.com/office/drawing/2014/main" id="{8D3D6DAA-E33E-419B-BB2D-05592DBA59E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80124" y="4955514"/>
            <a:ext cx="4665453" cy="125276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Dibujo del contorno del vector de ingresos Ilustración de diseño Símbolo en  fondo blanco Archivo EPS 10 | Vector Premium">
            <a:extLst>
              <a:ext uri="{FF2B5EF4-FFF2-40B4-BE49-F238E27FC236}">
                <a16:creationId xmlns:a16="http://schemas.microsoft.com/office/drawing/2014/main" id="{CD47A945-67A9-4B58-AF43-6AC39E5EF52F}"/>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7235" t="11798" r="15497" b="21286"/>
          <a:stretch/>
        </p:blipFill>
        <p:spPr bwMode="auto">
          <a:xfrm>
            <a:off x="1164566" y="2609490"/>
            <a:ext cx="1647645" cy="1639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994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Icono de Notas adhesivas Generic Outline Color | Freepik">
            <a:extLst>
              <a:ext uri="{FF2B5EF4-FFF2-40B4-BE49-F238E27FC236}">
                <a16:creationId xmlns:a16="http://schemas.microsoft.com/office/drawing/2014/main" id="{4001D0EE-5784-7BE3-6AA7-52AE7B4444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18" r="2263"/>
          <a:stretch/>
        </p:blipFill>
        <p:spPr bwMode="auto">
          <a:xfrm>
            <a:off x="68266" y="1584076"/>
            <a:ext cx="3167269" cy="3333282"/>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318B02B5-3453-AA9D-BBC3-6CAC6733A4FC}"/>
              </a:ext>
            </a:extLst>
          </p:cNvPr>
          <p:cNvSpPr>
            <a:spLocks noGrp="1"/>
          </p:cNvSpPr>
          <p:nvPr>
            <p:ph type="title"/>
          </p:nvPr>
        </p:nvSpPr>
        <p:spPr/>
        <p:txBody>
          <a:bodyPr>
            <a:normAutofit/>
          </a:bodyPr>
          <a:lstStyle/>
          <a:p>
            <a:pPr algn="ctr"/>
            <a:r>
              <a:rPr lang="es-MX" sz="3000" b="1" dirty="0">
                <a:solidFill>
                  <a:schemeClr val="accent1">
                    <a:lumMod val="50000"/>
                  </a:schemeClr>
                </a:solidFill>
              </a:rPr>
              <a:t>PARA LA OBTENCIÓN DE ESTE DINERO </a:t>
            </a:r>
            <a:br>
              <a:rPr lang="es-MX" sz="3000" b="1" dirty="0">
                <a:solidFill>
                  <a:schemeClr val="accent1">
                    <a:lumMod val="50000"/>
                  </a:schemeClr>
                </a:solidFill>
              </a:rPr>
            </a:br>
            <a:r>
              <a:rPr lang="es-MX" sz="3000" b="1" dirty="0">
                <a:solidFill>
                  <a:schemeClr val="accent1">
                    <a:lumMod val="50000"/>
                  </a:schemeClr>
                </a:solidFill>
              </a:rPr>
              <a:t>SE REALIZAN DIVERSAS GESTIONES COMO:</a:t>
            </a:r>
          </a:p>
        </p:txBody>
      </p:sp>
      <p:sp>
        <p:nvSpPr>
          <p:cNvPr id="3" name="Marcador de contenido 2">
            <a:extLst>
              <a:ext uri="{FF2B5EF4-FFF2-40B4-BE49-F238E27FC236}">
                <a16:creationId xmlns:a16="http://schemas.microsoft.com/office/drawing/2014/main" id="{3FBE2098-7F9A-4DDC-6F95-29D0F1F3F98C}"/>
              </a:ext>
            </a:extLst>
          </p:cNvPr>
          <p:cNvSpPr>
            <a:spLocks noGrp="1"/>
          </p:cNvSpPr>
          <p:nvPr>
            <p:ph idx="1"/>
          </p:nvPr>
        </p:nvSpPr>
        <p:spPr>
          <a:xfrm>
            <a:off x="513769" y="2653538"/>
            <a:ext cx="2009493" cy="1583635"/>
          </a:xfrm>
        </p:spPr>
        <p:txBody>
          <a:bodyPr>
            <a:normAutofit fontScale="92500" lnSpcReduction="10000"/>
          </a:bodyPr>
          <a:lstStyle/>
          <a:p>
            <a:pPr algn="just"/>
            <a:r>
              <a:rPr lang="es-MX" dirty="0">
                <a:solidFill>
                  <a:schemeClr val="tx1"/>
                </a:solidFill>
              </a:rPr>
              <a:t>Facilidades para el pago de las contribuciones como lo es el predial.</a:t>
            </a:r>
          </a:p>
          <a:p>
            <a:endParaRPr lang="es-MX" dirty="0"/>
          </a:p>
        </p:txBody>
      </p:sp>
      <p:sp>
        <p:nvSpPr>
          <p:cNvPr id="5" name="Marcador de contenido 2">
            <a:extLst>
              <a:ext uri="{FF2B5EF4-FFF2-40B4-BE49-F238E27FC236}">
                <a16:creationId xmlns:a16="http://schemas.microsoft.com/office/drawing/2014/main" id="{69DD5BC7-32CD-8494-F210-8EC0CC44D11F}"/>
              </a:ext>
            </a:extLst>
          </p:cNvPr>
          <p:cNvSpPr txBox="1">
            <a:spLocks/>
          </p:cNvSpPr>
          <p:nvPr/>
        </p:nvSpPr>
        <p:spPr>
          <a:xfrm>
            <a:off x="3057504" y="4640022"/>
            <a:ext cx="2217235" cy="2001182"/>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just"/>
            <a:r>
              <a:rPr lang="es-MX" sz="1600" dirty="0">
                <a:solidFill>
                  <a:schemeClr val="tx1"/>
                </a:solidFill>
              </a:rPr>
              <a:t>Implementación de diferentes estrategias para la recaudación de las contribuciones</a:t>
            </a:r>
            <a:r>
              <a:rPr lang="es-MX" sz="1800" dirty="0">
                <a:solidFill>
                  <a:schemeClr val="tx1"/>
                </a:solidFill>
              </a:rPr>
              <a:t>.</a:t>
            </a:r>
            <a:endParaRPr lang="es-MX" dirty="0">
              <a:solidFill>
                <a:schemeClr val="tx1"/>
              </a:solidFill>
            </a:endParaRPr>
          </a:p>
          <a:p>
            <a:endParaRPr lang="es-MX" dirty="0"/>
          </a:p>
        </p:txBody>
      </p:sp>
      <p:pic>
        <p:nvPicPr>
          <p:cNvPr id="3080" name="Picture 8" descr="Notas adhesivas - Iconos gratis de archivos y carpetas">
            <a:extLst>
              <a:ext uri="{FF2B5EF4-FFF2-40B4-BE49-F238E27FC236}">
                <a16:creationId xmlns:a16="http://schemas.microsoft.com/office/drawing/2014/main" id="{8A9B7A8E-2F61-CFCA-88FC-32B253264D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4502" y="3574980"/>
            <a:ext cx="3181106" cy="3181106"/>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Papel de nota post-it, rectángulo, otros, Reino libre png | PNGWing">
            <a:extLst>
              <a:ext uri="{FF2B5EF4-FFF2-40B4-BE49-F238E27FC236}">
                <a16:creationId xmlns:a16="http://schemas.microsoft.com/office/drawing/2014/main" id="{EEAFFDD9-EC08-698A-69E0-87C61D428BEA}"/>
              </a:ext>
            </a:extLst>
          </p:cNvPr>
          <p:cNvPicPr>
            <a:picLocks noChangeAspect="1" noChangeArrowheads="1"/>
          </p:cNvPicPr>
          <p:nvPr/>
        </p:nvPicPr>
        <p:blipFill rotWithShape="1">
          <a:blip r:embed="rId4">
            <a:clrChange>
              <a:clrFrom>
                <a:srgbClr val="EEEEEE"/>
              </a:clrFrom>
              <a:clrTo>
                <a:srgbClr val="EEEEEE">
                  <a:alpha val="0"/>
                </a:srgbClr>
              </a:clrTo>
            </a:clrChange>
            <a:extLst>
              <a:ext uri="{28A0092B-C50C-407E-A947-70E740481C1C}">
                <a14:useLocalDpi xmlns:a14="http://schemas.microsoft.com/office/drawing/2010/main" val="0"/>
              </a:ext>
            </a:extLst>
          </a:blip>
          <a:srcRect l="9317" t="31858" r="16480" b="11117"/>
          <a:stretch/>
        </p:blipFill>
        <p:spPr bwMode="auto">
          <a:xfrm>
            <a:off x="6299694" y="1905568"/>
            <a:ext cx="2030025" cy="2019451"/>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2">
            <a:extLst>
              <a:ext uri="{FF2B5EF4-FFF2-40B4-BE49-F238E27FC236}">
                <a16:creationId xmlns:a16="http://schemas.microsoft.com/office/drawing/2014/main" id="{11F376EE-3C55-457F-5781-9C07E85F7691}"/>
              </a:ext>
            </a:extLst>
          </p:cNvPr>
          <p:cNvSpPr txBox="1">
            <a:spLocks/>
          </p:cNvSpPr>
          <p:nvPr/>
        </p:nvSpPr>
        <p:spPr>
          <a:xfrm>
            <a:off x="6096001" y="4344703"/>
            <a:ext cx="2116346" cy="1320800"/>
          </a:xfrm>
          <a:prstGeom prst="rect">
            <a:avLst/>
          </a:prstGeom>
          <a:solidFill>
            <a:schemeClr val="accent1">
              <a:lumMod val="40000"/>
              <a:lumOff val="60000"/>
            </a:schemeClr>
          </a:solidFill>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s-MX" sz="1600" dirty="0">
                <a:solidFill>
                  <a:schemeClr val="tx1"/>
                </a:solidFill>
              </a:rPr>
              <a:t>Invitaciones para pagar las contribuciones correspondientes.</a:t>
            </a:r>
          </a:p>
          <a:p>
            <a:endParaRPr lang="es-MX" dirty="0"/>
          </a:p>
        </p:txBody>
      </p:sp>
      <p:sp>
        <p:nvSpPr>
          <p:cNvPr id="6" name="Marcador de contenido 2">
            <a:extLst>
              <a:ext uri="{FF2B5EF4-FFF2-40B4-BE49-F238E27FC236}">
                <a16:creationId xmlns:a16="http://schemas.microsoft.com/office/drawing/2014/main" id="{19AA4C53-070D-B4EA-3D35-0A3CACC9AC75}"/>
              </a:ext>
            </a:extLst>
          </p:cNvPr>
          <p:cNvSpPr txBox="1">
            <a:spLocks/>
          </p:cNvSpPr>
          <p:nvPr/>
        </p:nvSpPr>
        <p:spPr>
          <a:xfrm>
            <a:off x="6299695" y="2217978"/>
            <a:ext cx="2002150" cy="208660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just"/>
            <a:r>
              <a:rPr lang="es-MX" sz="1200" dirty="0">
                <a:solidFill>
                  <a:schemeClr val="bg1"/>
                </a:solidFill>
              </a:rPr>
              <a:t>Gestiones por parte de las áreas que realizan tramites y servicios para que se realice la recaudación conforme a lo solicitado.</a:t>
            </a:r>
          </a:p>
          <a:p>
            <a:endParaRPr lang="es-MX" dirty="0"/>
          </a:p>
        </p:txBody>
      </p:sp>
      <p:pic>
        <p:nvPicPr>
          <p:cNvPr id="6146" name="Picture 2" descr="Imágenes de Formas de pago - Descarga gratuita en Magnific (anteriormente  Freepik)">
            <a:extLst>
              <a:ext uri="{FF2B5EF4-FFF2-40B4-BE49-F238E27FC236}">
                <a16:creationId xmlns:a16="http://schemas.microsoft.com/office/drawing/2014/main" id="{2B45AB35-6E5D-413F-A71C-226615C938A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7315" y="1691041"/>
            <a:ext cx="1924993" cy="1924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422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2E2DE1-419F-AFAA-1C15-CD949A059A04}"/>
              </a:ext>
            </a:extLst>
          </p:cNvPr>
          <p:cNvSpPr>
            <a:spLocks noGrp="1"/>
          </p:cNvSpPr>
          <p:nvPr>
            <p:ph type="title"/>
          </p:nvPr>
        </p:nvSpPr>
        <p:spPr>
          <a:xfrm>
            <a:off x="153601" y="761899"/>
            <a:ext cx="9603275" cy="1049235"/>
          </a:xfrm>
        </p:spPr>
        <p:txBody>
          <a:bodyPr>
            <a:normAutofit/>
          </a:bodyPr>
          <a:lstStyle/>
          <a:p>
            <a:pPr algn="ctr"/>
            <a:r>
              <a:rPr lang="es-MX" sz="4000" b="1" dirty="0">
                <a:solidFill>
                  <a:schemeClr val="accent1">
                    <a:lumMod val="50000"/>
                  </a:schemeClr>
                </a:solidFill>
                <a:latin typeface="Arial Black" panose="020B0A04020102020204" pitchFamily="34" charset="0"/>
              </a:rPr>
              <a:t>Desglose de Ingresos</a:t>
            </a:r>
          </a:p>
        </p:txBody>
      </p:sp>
      <p:graphicFrame>
        <p:nvGraphicFramePr>
          <p:cNvPr id="4" name="Marcador de contenido 3">
            <a:extLst>
              <a:ext uri="{FF2B5EF4-FFF2-40B4-BE49-F238E27FC236}">
                <a16:creationId xmlns:a16="http://schemas.microsoft.com/office/drawing/2014/main" id="{64516385-E7D7-549C-CBB4-764A3AEE9FA3}"/>
              </a:ext>
            </a:extLst>
          </p:cNvPr>
          <p:cNvGraphicFramePr>
            <a:graphicFrameLocks/>
          </p:cNvGraphicFramePr>
          <p:nvPr>
            <p:extLst>
              <p:ext uri="{D42A27DB-BD31-4B8C-83A1-F6EECF244321}">
                <p14:modId xmlns:p14="http://schemas.microsoft.com/office/powerpoint/2010/main" val="3744436368"/>
              </p:ext>
            </p:extLst>
          </p:nvPr>
        </p:nvGraphicFramePr>
        <p:xfrm>
          <a:off x="1086929" y="1894341"/>
          <a:ext cx="6274663" cy="3794760"/>
        </p:xfrm>
        <a:graphic>
          <a:graphicData uri="http://schemas.openxmlformats.org/drawingml/2006/table">
            <a:tbl>
              <a:tblPr firstRow="1" bandRow="1">
                <a:tableStyleId>{B301B821-A1FF-4177-AEE7-76D212191A09}</a:tableStyleId>
              </a:tblPr>
              <a:tblGrid>
                <a:gridCol w="4163189">
                  <a:extLst>
                    <a:ext uri="{9D8B030D-6E8A-4147-A177-3AD203B41FA5}">
                      <a16:colId xmlns:a16="http://schemas.microsoft.com/office/drawing/2014/main" val="20000"/>
                    </a:ext>
                  </a:extLst>
                </a:gridCol>
                <a:gridCol w="2111474">
                  <a:extLst>
                    <a:ext uri="{9D8B030D-6E8A-4147-A177-3AD203B41FA5}">
                      <a16:colId xmlns:a16="http://schemas.microsoft.com/office/drawing/2014/main" val="20001"/>
                    </a:ext>
                  </a:extLst>
                </a:gridCol>
              </a:tblGrid>
              <a:tr h="370840">
                <a:tc>
                  <a:txBody>
                    <a:bodyPr/>
                    <a:lstStyle/>
                    <a:p>
                      <a:pPr algn="ctr"/>
                      <a:r>
                        <a:rPr lang="es-MX" sz="2400" dirty="0"/>
                        <a:t>ORIGEN</a:t>
                      </a:r>
                      <a:r>
                        <a:rPr lang="es-MX" sz="2400" baseline="0" dirty="0"/>
                        <a:t> DE LOS INGRESOS</a:t>
                      </a:r>
                      <a:endParaRPr lang="es-MX" sz="2400" dirty="0"/>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ctr"/>
                      <a:r>
                        <a:rPr lang="es-MX" sz="2400" dirty="0"/>
                        <a:t>IMPORTE</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s-MX" dirty="0">
                          <a:solidFill>
                            <a:schemeClr val="tx1"/>
                          </a:solidFill>
                        </a:rPr>
                        <a:t>IMPUESTOS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 9,555,000.00 </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r>
                        <a:rPr lang="es-MX" dirty="0">
                          <a:solidFill>
                            <a:schemeClr val="tx1"/>
                          </a:solidFill>
                        </a:rPr>
                        <a:t>CONTRIBUCIONES MEJORA</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r>
                        <a:rPr lang="es-MX" dirty="0">
                          <a:solidFill>
                            <a:schemeClr val="tx1"/>
                          </a:solidFill>
                        </a:rPr>
                        <a:t>DERECHOS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3,697,800.00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r>
                        <a:rPr lang="es-MX" dirty="0">
                          <a:solidFill>
                            <a:schemeClr val="tx1"/>
                          </a:solidFill>
                        </a:rPr>
                        <a:t>PRODUCTOS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359,000.00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4"/>
                  </a:ext>
                </a:extLst>
              </a:tr>
              <a:tr h="370840">
                <a:tc>
                  <a:txBody>
                    <a:bodyPr/>
                    <a:lstStyle/>
                    <a:p>
                      <a:r>
                        <a:rPr lang="es-MX" dirty="0">
                          <a:solidFill>
                            <a:schemeClr val="tx1"/>
                          </a:solidFill>
                        </a:rPr>
                        <a:t>APROVECHAMIENTOS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1,037,000.00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5"/>
                  </a:ext>
                </a:extLst>
              </a:tr>
              <a:tr h="370840">
                <a:tc>
                  <a:txBody>
                    <a:bodyPr/>
                    <a:lstStyle/>
                    <a:p>
                      <a:r>
                        <a:rPr lang="es-MX" dirty="0">
                          <a:solidFill>
                            <a:schemeClr val="tx1"/>
                          </a:solidFill>
                        </a:rPr>
                        <a:t>PARTICIPACIONES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97,776,000.00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6"/>
                  </a:ext>
                </a:extLst>
              </a:tr>
              <a:tr h="370840">
                <a:tc>
                  <a:txBody>
                    <a:bodyPr/>
                    <a:lstStyle/>
                    <a:p>
                      <a:r>
                        <a:rPr lang="es-MX" dirty="0">
                          <a:solidFill>
                            <a:schemeClr val="tx1"/>
                          </a:solidFill>
                        </a:rPr>
                        <a:t>APORTACIONES (RAMO XXXIII)</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53,300,000.00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7"/>
                  </a:ext>
                </a:extLst>
              </a:tr>
              <a:tr h="370840">
                <a:tc>
                  <a:txBody>
                    <a:bodyPr/>
                    <a:lstStyle/>
                    <a:p>
                      <a:r>
                        <a:rPr lang="es-MX" dirty="0">
                          <a:solidFill>
                            <a:schemeClr val="tx1"/>
                          </a:solidFill>
                        </a:rPr>
                        <a:t>CONVENIOS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31,410,000.00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8"/>
                  </a:ext>
                </a:extLst>
              </a:tr>
              <a:tr h="370840">
                <a:tc>
                  <a:txBody>
                    <a:bodyPr/>
                    <a:lstStyle/>
                    <a:p>
                      <a:pPr algn="ctr"/>
                      <a:r>
                        <a:rPr lang="es-MX" sz="1800" b="1" dirty="0">
                          <a:solidFill>
                            <a:schemeClr val="tx1"/>
                          </a:solidFill>
                        </a:rPr>
                        <a:t>TOTAL INGRESOS</a:t>
                      </a:r>
                      <a:r>
                        <a:rPr lang="es-MX" sz="1800" b="1" baseline="0" dirty="0">
                          <a:solidFill>
                            <a:schemeClr val="tx1"/>
                          </a:solidFill>
                        </a:rPr>
                        <a:t> 2026</a:t>
                      </a:r>
                      <a:endParaRPr lang="es-MX" sz="1800" b="1" dirty="0">
                        <a:solidFill>
                          <a:schemeClr val="tx1"/>
                        </a:solidFill>
                      </a:endParaRP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sz="1800" b="1" dirty="0">
                          <a:solidFill>
                            <a:schemeClr val="tx1"/>
                          </a:solidFill>
                        </a:rPr>
                        <a:t>$197,134,800.00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9"/>
                  </a:ext>
                </a:extLst>
              </a:tr>
            </a:tbl>
          </a:graphicData>
        </a:graphic>
      </p:graphicFrame>
      <p:pic>
        <p:nvPicPr>
          <p:cNvPr id="7170" name="Picture 2" descr="Deducción de impuestos: Más de 11 mil ilustraciones y dibujos de stock con  licencia libres de regalías | Shutterstock">
            <a:extLst>
              <a:ext uri="{FF2B5EF4-FFF2-40B4-BE49-F238E27FC236}">
                <a16:creationId xmlns:a16="http://schemas.microsoft.com/office/drawing/2014/main" id="{95AFC978-937F-492D-BE81-905412D3D8A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95" t="17409" r="4604" b="17005"/>
          <a:stretch/>
        </p:blipFill>
        <p:spPr bwMode="auto">
          <a:xfrm>
            <a:off x="7427344" y="2872597"/>
            <a:ext cx="2244773" cy="163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824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F274ACA-9770-01F9-8C38-30962C404D30}"/>
              </a:ext>
            </a:extLst>
          </p:cNvPr>
          <p:cNvSpPr>
            <a:spLocks noGrp="1"/>
          </p:cNvSpPr>
          <p:nvPr>
            <p:ph idx="1"/>
          </p:nvPr>
        </p:nvSpPr>
        <p:spPr>
          <a:xfrm>
            <a:off x="624424" y="703398"/>
            <a:ext cx="3829043" cy="4622135"/>
          </a:xfrm>
        </p:spPr>
        <p:txBody>
          <a:bodyPr>
            <a:normAutofit/>
          </a:bodyPr>
          <a:lstStyle/>
          <a:p>
            <a:pPr marL="0" indent="0" algn="ctr">
              <a:buNone/>
            </a:pPr>
            <a:r>
              <a:rPr lang="es-MX" sz="2000" b="1" dirty="0">
                <a:solidFill>
                  <a:schemeClr val="accent1"/>
                </a:solidFill>
                <a:latin typeface="+mj-lt"/>
              </a:rPr>
              <a:t>¿Qué es el Presupuesto de Egresos?</a:t>
            </a:r>
            <a:endParaRPr lang="es-MX" sz="2000" b="1" i="0" dirty="0">
              <a:solidFill>
                <a:schemeClr val="accent1"/>
              </a:solidFill>
              <a:effectLst/>
              <a:latin typeface="+mj-lt"/>
            </a:endParaRPr>
          </a:p>
          <a:p>
            <a:pPr marL="0" indent="0" algn="just">
              <a:buNone/>
            </a:pPr>
            <a:r>
              <a:rPr lang="es-MX" b="0" i="0" dirty="0">
                <a:solidFill>
                  <a:schemeClr val="tx1"/>
                </a:solidFill>
                <a:effectLst/>
                <a:latin typeface="+mj-lt"/>
              </a:rPr>
              <a:t>El </a:t>
            </a:r>
            <a:r>
              <a:rPr lang="es-MX" b="1" i="0" dirty="0">
                <a:solidFill>
                  <a:schemeClr val="tx1"/>
                </a:solidFill>
                <a:effectLst/>
                <a:latin typeface="+mj-lt"/>
              </a:rPr>
              <a:t>presupuesto de egresos</a:t>
            </a:r>
            <a:r>
              <a:rPr lang="es-MX" b="0" i="0" dirty="0">
                <a:solidFill>
                  <a:schemeClr val="tx1"/>
                </a:solidFill>
                <a:effectLst/>
                <a:latin typeface="+mj-lt"/>
              </a:rPr>
              <a:t> es el plan que indica en qué y cuánto dinero va a gastar el gobierno en un año. Es como una lista de gastos que incluye </a:t>
            </a:r>
            <a:r>
              <a:rPr lang="es-MX" b="1" i="1" dirty="0">
                <a:solidFill>
                  <a:schemeClr val="tx1"/>
                </a:solidFill>
                <a:effectLst/>
                <a:latin typeface="+mj-lt"/>
              </a:rPr>
              <a:t>sueldos, obras públicas, educación, salud y otros servicios para la comunidad</a:t>
            </a:r>
            <a:r>
              <a:rPr lang="es-MX" b="0" i="0" dirty="0">
                <a:solidFill>
                  <a:schemeClr val="tx1"/>
                </a:solidFill>
                <a:effectLst/>
                <a:latin typeface="+mj-lt"/>
              </a:rPr>
              <a:t>. Se aprueba antes de que empiece el año y sirve para organizar bien el dinero disponible.</a:t>
            </a:r>
            <a:endParaRPr lang="es-MX" dirty="0">
              <a:solidFill>
                <a:schemeClr val="tx1"/>
              </a:solidFill>
              <a:latin typeface="+mj-lt"/>
            </a:endParaRPr>
          </a:p>
        </p:txBody>
      </p:sp>
      <p:sp>
        <p:nvSpPr>
          <p:cNvPr id="6" name="Marcador de contenido 2">
            <a:extLst>
              <a:ext uri="{FF2B5EF4-FFF2-40B4-BE49-F238E27FC236}">
                <a16:creationId xmlns:a16="http://schemas.microsoft.com/office/drawing/2014/main" id="{CECEFBDD-1841-4C86-B860-7178F8AB39A8}"/>
              </a:ext>
            </a:extLst>
          </p:cNvPr>
          <p:cNvSpPr txBox="1">
            <a:spLocks/>
          </p:cNvSpPr>
          <p:nvPr/>
        </p:nvSpPr>
        <p:spPr>
          <a:xfrm>
            <a:off x="5094824" y="1930400"/>
            <a:ext cx="3829043" cy="4622135"/>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MX" sz="2000" b="1" dirty="0">
                <a:solidFill>
                  <a:schemeClr val="accent1"/>
                </a:solidFill>
                <a:latin typeface="+mj-lt"/>
              </a:rPr>
              <a:t>¿Por qué es importante?</a:t>
            </a:r>
            <a:r>
              <a:rPr lang="es-MX" sz="2000" dirty="0"/>
              <a:t> </a:t>
            </a:r>
          </a:p>
          <a:p>
            <a:pPr algn="just">
              <a:buFont typeface="Arial" panose="020B0604020202020204" pitchFamily="34" charset="0"/>
              <a:buChar char="•"/>
            </a:pPr>
            <a:r>
              <a:rPr lang="es-MX" dirty="0">
                <a:solidFill>
                  <a:schemeClr val="tx1"/>
                </a:solidFill>
              </a:rPr>
              <a:t>Porque muestra las prioridades y acciones que llevará a cabo el gobierno.</a:t>
            </a:r>
          </a:p>
          <a:p>
            <a:pPr algn="just">
              <a:buFont typeface="Arial" panose="020B0604020202020204" pitchFamily="34" charset="0"/>
              <a:buChar char="•"/>
            </a:pPr>
            <a:r>
              <a:rPr lang="es-MX" dirty="0">
                <a:solidFill>
                  <a:schemeClr val="tx1"/>
                </a:solidFill>
              </a:rPr>
              <a:t>Se detallan los bienes y servicios que se ofertaran durante el año para satisfacer las necesidades de la ciudadanía.</a:t>
            </a:r>
          </a:p>
          <a:p>
            <a:pPr algn="just">
              <a:buFont typeface="Arial" panose="020B0604020202020204" pitchFamily="34" charset="0"/>
              <a:buChar char="•"/>
            </a:pPr>
            <a:r>
              <a:rPr lang="es-MX" dirty="0">
                <a:solidFill>
                  <a:schemeClr val="tx1"/>
                </a:solidFill>
              </a:rPr>
              <a:t>Permite responder las preguntas ¿Cuánto se gasta?, ¿de dónde proviene el dinero del gasto?, ¿Cómo se distribuyen los recursos públicos?, ¿Quién gasta?, ¿en que se gasta? Y ¿para que se gasta?</a:t>
            </a:r>
          </a:p>
          <a:p>
            <a:pPr marL="0" indent="0" algn="just">
              <a:buNone/>
            </a:pPr>
            <a:endParaRPr lang="es-MX" sz="2000" b="1" dirty="0">
              <a:solidFill>
                <a:schemeClr val="tx1"/>
              </a:solidFill>
              <a:latin typeface="+mj-lt"/>
            </a:endParaRPr>
          </a:p>
        </p:txBody>
      </p:sp>
      <p:pic>
        <p:nvPicPr>
          <p:cNvPr id="8194" name="Picture 2" descr="Aprueban el Presupuesto de Egresos de la Federación 2019, por 5 billones  838 mil 59.7 mdp - Rosy Ramales">
            <a:extLst>
              <a:ext uri="{FF2B5EF4-FFF2-40B4-BE49-F238E27FC236}">
                <a16:creationId xmlns:a16="http://schemas.microsoft.com/office/drawing/2014/main" id="{0DFB462B-7727-417D-98FF-9892E706A885}"/>
              </a:ext>
            </a:extLst>
          </p:cNvPr>
          <p:cNvPicPr>
            <a:picLocks noChangeAspect="1" noChangeArrowheads="1"/>
          </p:cNvPicPr>
          <p:nvPr/>
        </p:nvPicPr>
        <p:blipFill>
          <a:blip r:embed="rId2">
            <a:clrChange>
              <a:clrFrom>
                <a:srgbClr val="F2F1EF"/>
              </a:clrFrom>
              <a:clrTo>
                <a:srgbClr val="F2F1EF">
                  <a:alpha val="0"/>
                </a:srgbClr>
              </a:clrTo>
            </a:clrChange>
            <a:extLst>
              <a:ext uri="{28A0092B-C50C-407E-A947-70E740481C1C}">
                <a14:useLocalDpi xmlns:a14="http://schemas.microsoft.com/office/drawing/2010/main" val="0"/>
              </a:ext>
            </a:extLst>
          </a:blip>
          <a:srcRect/>
          <a:stretch>
            <a:fillRect/>
          </a:stretch>
        </p:blipFill>
        <p:spPr bwMode="auto">
          <a:xfrm>
            <a:off x="927100" y="4362981"/>
            <a:ext cx="2734265" cy="169068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ipos de gastos que están acabando con tus finanzas - BIM - Banco  Inmobiliario Mexicano">
            <a:extLst>
              <a:ext uri="{FF2B5EF4-FFF2-40B4-BE49-F238E27FC236}">
                <a16:creationId xmlns:a16="http://schemas.microsoft.com/office/drawing/2014/main" id="{6F357251-6ABE-4BB1-AA9B-3C25C6B7739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78892" y="-65086"/>
            <a:ext cx="3862007" cy="2207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832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7E7A50-8E53-C346-A764-DE4ABC3C21DF}"/>
              </a:ext>
            </a:extLst>
          </p:cNvPr>
          <p:cNvSpPr>
            <a:spLocks noGrp="1"/>
          </p:cNvSpPr>
          <p:nvPr>
            <p:ph type="title"/>
          </p:nvPr>
        </p:nvSpPr>
        <p:spPr>
          <a:xfrm>
            <a:off x="618067" y="262467"/>
            <a:ext cx="8596668" cy="787400"/>
          </a:xfrm>
        </p:spPr>
        <p:txBody>
          <a:bodyPr>
            <a:normAutofit/>
          </a:bodyPr>
          <a:lstStyle/>
          <a:p>
            <a:pPr algn="ctr"/>
            <a:r>
              <a:rPr lang="es-MX" sz="4000" b="1" dirty="0">
                <a:solidFill>
                  <a:schemeClr val="accent1">
                    <a:lumMod val="50000"/>
                  </a:schemeClr>
                </a:solidFill>
              </a:rPr>
              <a:t>Desglose de Egresos</a:t>
            </a:r>
          </a:p>
        </p:txBody>
      </p:sp>
      <p:graphicFrame>
        <p:nvGraphicFramePr>
          <p:cNvPr id="4" name="Marcador de contenido 3">
            <a:extLst>
              <a:ext uri="{FF2B5EF4-FFF2-40B4-BE49-F238E27FC236}">
                <a16:creationId xmlns:a16="http://schemas.microsoft.com/office/drawing/2014/main" id="{F9B84C83-9A1E-EE53-05C4-34A6095DAB73}"/>
              </a:ext>
            </a:extLst>
          </p:cNvPr>
          <p:cNvGraphicFramePr>
            <a:graphicFrameLocks/>
          </p:cNvGraphicFramePr>
          <p:nvPr>
            <p:extLst>
              <p:ext uri="{D42A27DB-BD31-4B8C-83A1-F6EECF244321}">
                <p14:modId xmlns:p14="http://schemas.microsoft.com/office/powerpoint/2010/main" val="3905407238"/>
              </p:ext>
            </p:extLst>
          </p:nvPr>
        </p:nvGraphicFramePr>
        <p:xfrm>
          <a:off x="709654" y="1475105"/>
          <a:ext cx="7714680" cy="4704080"/>
        </p:xfrm>
        <a:graphic>
          <a:graphicData uri="http://schemas.openxmlformats.org/drawingml/2006/table">
            <a:tbl>
              <a:tblPr firstRow="1" bandRow="1">
                <a:tableStyleId>{B301B821-A1FF-4177-AEE7-76D212191A09}</a:tableStyleId>
              </a:tblPr>
              <a:tblGrid>
                <a:gridCol w="5531476">
                  <a:extLst>
                    <a:ext uri="{9D8B030D-6E8A-4147-A177-3AD203B41FA5}">
                      <a16:colId xmlns:a16="http://schemas.microsoft.com/office/drawing/2014/main" val="20000"/>
                    </a:ext>
                  </a:extLst>
                </a:gridCol>
                <a:gridCol w="2183204">
                  <a:extLst>
                    <a:ext uri="{9D8B030D-6E8A-4147-A177-3AD203B41FA5}">
                      <a16:colId xmlns:a16="http://schemas.microsoft.com/office/drawing/2014/main" val="20001"/>
                    </a:ext>
                  </a:extLst>
                </a:gridCol>
              </a:tblGrid>
              <a:tr h="370840">
                <a:tc>
                  <a:txBody>
                    <a:bodyPr/>
                    <a:lstStyle/>
                    <a:p>
                      <a:pPr algn="ctr"/>
                      <a:r>
                        <a:rPr lang="es-MX" sz="2400" dirty="0"/>
                        <a:t>¿EN</a:t>
                      </a:r>
                      <a:r>
                        <a:rPr lang="es-MX" sz="2400" baseline="0" dirty="0"/>
                        <a:t> QUE SE GASTA?</a:t>
                      </a:r>
                      <a:endParaRPr lang="es-MX" sz="2400" dirty="0"/>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ctr"/>
                      <a:r>
                        <a:rPr lang="es-MX" sz="2400" dirty="0"/>
                        <a:t>IMPORTE</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s-MX" b="1" dirty="0">
                          <a:solidFill>
                            <a:schemeClr val="tx1"/>
                          </a:solidFill>
                        </a:rPr>
                        <a:t>1000 </a:t>
                      </a:r>
                      <a:r>
                        <a:rPr lang="es-MX" dirty="0">
                          <a:solidFill>
                            <a:schemeClr val="tx1"/>
                          </a:solidFill>
                        </a:rPr>
                        <a:t>SERVICIOS PERSONALES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72,276,705.40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r>
                        <a:rPr lang="es-MX" b="1" dirty="0">
                          <a:solidFill>
                            <a:schemeClr val="tx1"/>
                          </a:solidFill>
                        </a:rPr>
                        <a:t>2000</a:t>
                      </a:r>
                      <a:r>
                        <a:rPr lang="es-MX" dirty="0">
                          <a:solidFill>
                            <a:schemeClr val="tx1"/>
                          </a:solidFill>
                        </a:rPr>
                        <a:t> MATERIALES Y SUMINISTROS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14,295,270.00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r>
                        <a:rPr lang="es-MX" b="1" dirty="0">
                          <a:solidFill>
                            <a:schemeClr val="tx1"/>
                          </a:solidFill>
                        </a:rPr>
                        <a:t>3000</a:t>
                      </a:r>
                      <a:r>
                        <a:rPr lang="es-MX" dirty="0">
                          <a:solidFill>
                            <a:schemeClr val="tx1"/>
                          </a:solidFill>
                        </a:rPr>
                        <a:t> SERVICIOS GENERALES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35,200,699.94</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r>
                        <a:rPr lang="es-MX" b="1" dirty="0">
                          <a:solidFill>
                            <a:schemeClr val="tx1"/>
                          </a:solidFill>
                        </a:rPr>
                        <a:t>4000</a:t>
                      </a:r>
                      <a:r>
                        <a:rPr lang="es-MX" dirty="0">
                          <a:solidFill>
                            <a:schemeClr val="tx1"/>
                          </a:solidFill>
                        </a:rPr>
                        <a:t> TRANSFERENCIAS, ASIGNACIONES, SUBSIDIOS Y</a:t>
                      </a:r>
                      <a:r>
                        <a:rPr lang="es-MX" baseline="0" dirty="0">
                          <a:solidFill>
                            <a:schemeClr val="tx1"/>
                          </a:solidFill>
                        </a:rPr>
                        <a:t> OTRAS </a:t>
                      </a:r>
                      <a:r>
                        <a:rPr lang="es-MX" dirty="0">
                          <a:solidFill>
                            <a:schemeClr val="tx1"/>
                          </a:solidFill>
                        </a:rPr>
                        <a:t>AYUDAS.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26,341,922.08</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4"/>
                  </a:ext>
                </a:extLst>
              </a:tr>
              <a:tr h="370840">
                <a:tc>
                  <a:txBody>
                    <a:bodyPr/>
                    <a:lstStyle/>
                    <a:p>
                      <a:r>
                        <a:rPr lang="es-MX" b="1" dirty="0">
                          <a:solidFill>
                            <a:schemeClr val="tx1"/>
                          </a:solidFill>
                        </a:rPr>
                        <a:t>5000</a:t>
                      </a:r>
                      <a:r>
                        <a:rPr lang="es-MX" dirty="0">
                          <a:solidFill>
                            <a:schemeClr val="tx1"/>
                          </a:solidFill>
                        </a:rPr>
                        <a:t> BIENES MUEBLE, INMUEBLES</a:t>
                      </a:r>
                      <a:r>
                        <a:rPr lang="es-MX" baseline="0" dirty="0">
                          <a:solidFill>
                            <a:schemeClr val="tx1"/>
                          </a:solidFill>
                        </a:rPr>
                        <a:t> E INTANGIBLES</a:t>
                      </a:r>
                      <a:endParaRPr lang="es-MX" dirty="0">
                        <a:solidFill>
                          <a:schemeClr val="tx1"/>
                        </a:solidFill>
                      </a:endParaRP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1,750,250.00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5"/>
                  </a:ext>
                </a:extLst>
              </a:tr>
              <a:tr h="370840">
                <a:tc>
                  <a:txBody>
                    <a:bodyPr/>
                    <a:lstStyle/>
                    <a:p>
                      <a:r>
                        <a:rPr lang="es-MX" b="1" dirty="0">
                          <a:solidFill>
                            <a:schemeClr val="tx1"/>
                          </a:solidFill>
                        </a:rPr>
                        <a:t>6000</a:t>
                      </a:r>
                      <a:r>
                        <a:rPr lang="es-MX" dirty="0">
                          <a:solidFill>
                            <a:schemeClr val="tx1"/>
                          </a:solidFill>
                        </a:rPr>
                        <a:t> INVERSIÓN PÚBLICA</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44,505,000.00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6"/>
                  </a:ext>
                </a:extLst>
              </a:tr>
              <a:tr h="370840">
                <a:tc>
                  <a:txBody>
                    <a:bodyPr/>
                    <a:lstStyle/>
                    <a:p>
                      <a:r>
                        <a:rPr lang="es-MX" b="1" dirty="0">
                          <a:solidFill>
                            <a:schemeClr val="tx1"/>
                          </a:solidFill>
                        </a:rPr>
                        <a:t>7000</a:t>
                      </a:r>
                      <a:r>
                        <a:rPr lang="es-MX" dirty="0">
                          <a:solidFill>
                            <a:schemeClr val="tx1"/>
                          </a:solidFill>
                        </a:rPr>
                        <a:t> INVERSIONES FINANCIERAS Y OTRAS PROVISIONES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2,358,952.58</a:t>
                      </a:r>
                    </a:p>
                    <a:p>
                      <a:pPr algn="r"/>
                      <a:endParaRPr lang="es-MX" dirty="0">
                        <a:solidFill>
                          <a:schemeClr val="tx1"/>
                        </a:solidFill>
                      </a:endParaRP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7"/>
                  </a:ext>
                </a:extLst>
              </a:tr>
              <a:tr h="370840">
                <a:tc>
                  <a:txBody>
                    <a:bodyPr/>
                    <a:lstStyle/>
                    <a:p>
                      <a:r>
                        <a:rPr lang="es-MX" b="1" dirty="0">
                          <a:solidFill>
                            <a:schemeClr val="tx1"/>
                          </a:solidFill>
                        </a:rPr>
                        <a:t>8000</a:t>
                      </a:r>
                      <a:r>
                        <a:rPr lang="es-MX" dirty="0">
                          <a:solidFill>
                            <a:schemeClr val="tx1"/>
                          </a:solidFill>
                        </a:rPr>
                        <a:t> PARTICIPACIONES Y APORTACIONES</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406,000.00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8"/>
                  </a:ext>
                </a:extLst>
              </a:tr>
              <a:tr h="370840">
                <a:tc>
                  <a:txBody>
                    <a:bodyPr/>
                    <a:lstStyle/>
                    <a:p>
                      <a:r>
                        <a:rPr lang="es-MX" b="1" dirty="0">
                          <a:solidFill>
                            <a:schemeClr val="tx1"/>
                          </a:solidFill>
                        </a:rPr>
                        <a:t>9000</a:t>
                      </a:r>
                      <a:r>
                        <a:rPr lang="es-MX" dirty="0">
                          <a:solidFill>
                            <a:schemeClr val="tx1"/>
                          </a:solidFill>
                        </a:rPr>
                        <a:t> DEUDA PUBLICA</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dirty="0">
                          <a:solidFill>
                            <a:schemeClr val="tx1"/>
                          </a:solidFill>
                        </a:rPr>
                        <a:t>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09"/>
                  </a:ext>
                </a:extLst>
              </a:tr>
              <a:tr h="370840">
                <a:tc>
                  <a:txBody>
                    <a:bodyPr/>
                    <a:lstStyle/>
                    <a:p>
                      <a:pPr algn="r"/>
                      <a:r>
                        <a:rPr lang="es-MX" b="1" dirty="0"/>
                        <a:t>TOTAL PRESUPUESTO 2026</a:t>
                      </a:r>
                    </a:p>
                  </a:txBody>
                  <a:tcPr>
                    <a:lnR w="12700" cap="flat" cmpd="sng" algn="ctr">
                      <a:solidFill>
                        <a:schemeClr val="accent1">
                          <a:lumMod val="60000"/>
                          <a:lumOff val="40000"/>
                        </a:schemeClr>
                      </a:solidFill>
                      <a:prstDash val="solid"/>
                      <a:round/>
                      <a:headEnd type="none" w="med" len="med"/>
                      <a:tailEnd type="none" w="med" len="med"/>
                    </a:lnR>
                  </a:tcPr>
                </a:tc>
                <a:tc>
                  <a:txBody>
                    <a:bodyPr/>
                    <a:lstStyle/>
                    <a:p>
                      <a:pPr algn="r"/>
                      <a:r>
                        <a:rPr lang="es-MX" b="1" dirty="0"/>
                        <a:t>$197,134,800.00</a:t>
                      </a:r>
                    </a:p>
                  </a:txBody>
                  <a:tcPr>
                    <a:lnL w="12700" cap="flat" cmpd="sng" algn="ctr">
                      <a:solidFill>
                        <a:schemeClr val="accent1">
                          <a:lumMod val="60000"/>
                          <a:lumOff val="40000"/>
                        </a:schemeClr>
                      </a:solidFill>
                      <a:prstDash val="solid"/>
                      <a:round/>
                      <a:headEnd type="none" w="med" len="med"/>
                      <a:tailEnd type="none" w="med" len="med"/>
                    </a:lnL>
                  </a:tcPr>
                </a:tc>
                <a:extLst>
                  <a:ext uri="{0D108BD9-81ED-4DB2-BD59-A6C34878D82A}">
                    <a16:rowId xmlns:a16="http://schemas.microsoft.com/office/drawing/2014/main" val="10010"/>
                  </a:ext>
                </a:extLst>
              </a:tr>
            </a:tbl>
          </a:graphicData>
        </a:graphic>
      </p:graphicFrame>
      <p:pic>
        <p:nvPicPr>
          <p:cNvPr id="9218" name="Picture 2" descr="Ingreso: Más de 3,9 millones ilustraciones y dibujos de stock con licencia  libres de regalías | Shutterstock">
            <a:extLst>
              <a:ext uri="{FF2B5EF4-FFF2-40B4-BE49-F238E27FC236}">
                <a16:creationId xmlns:a16="http://schemas.microsoft.com/office/drawing/2014/main" id="{77AA8B8A-0B86-417B-83D1-8080DD2D24CC}"/>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2506"/>
          <a:stretch/>
        </p:blipFill>
        <p:spPr bwMode="auto">
          <a:xfrm>
            <a:off x="303252" y="42335"/>
            <a:ext cx="2956454" cy="1475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873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3A1EBD-F4AB-ADF3-3394-2DBFF3ABFCEF}"/>
              </a:ext>
            </a:extLst>
          </p:cNvPr>
          <p:cNvSpPr>
            <a:spLocks noGrp="1"/>
          </p:cNvSpPr>
          <p:nvPr>
            <p:ph type="title"/>
          </p:nvPr>
        </p:nvSpPr>
        <p:spPr/>
        <p:txBody>
          <a:bodyPr/>
          <a:lstStyle/>
          <a:p>
            <a:pPr algn="ctr"/>
            <a:r>
              <a:rPr lang="es-MX" b="1" dirty="0">
                <a:solidFill>
                  <a:schemeClr val="accent1">
                    <a:lumMod val="50000"/>
                  </a:schemeClr>
                </a:solidFill>
              </a:rPr>
              <a:t>¿En qué se gasta?</a:t>
            </a:r>
            <a:br>
              <a:rPr lang="es-MX" b="1" dirty="0">
                <a:solidFill>
                  <a:schemeClr val="accent1">
                    <a:lumMod val="50000"/>
                  </a:schemeClr>
                </a:solidFill>
              </a:rPr>
            </a:br>
            <a:r>
              <a:rPr lang="es-MX" b="1" dirty="0">
                <a:solidFill>
                  <a:schemeClr val="accent1">
                    <a:lumMod val="50000"/>
                  </a:schemeClr>
                </a:solidFill>
              </a:rPr>
              <a:t>(Clasificación Económica)</a:t>
            </a:r>
          </a:p>
        </p:txBody>
      </p:sp>
      <p:sp>
        <p:nvSpPr>
          <p:cNvPr id="4" name="Marcador de contenido 2">
            <a:extLst>
              <a:ext uri="{FF2B5EF4-FFF2-40B4-BE49-F238E27FC236}">
                <a16:creationId xmlns:a16="http://schemas.microsoft.com/office/drawing/2014/main" id="{596C817D-3DCC-1B62-8A8D-20FE23C88894}"/>
              </a:ext>
            </a:extLst>
          </p:cNvPr>
          <p:cNvSpPr>
            <a:spLocks noGrp="1"/>
          </p:cNvSpPr>
          <p:nvPr>
            <p:ph idx="1"/>
          </p:nvPr>
        </p:nvSpPr>
        <p:spPr>
          <a:xfrm>
            <a:off x="1773312" y="1930400"/>
            <a:ext cx="6226935" cy="4179194"/>
          </a:xfrm>
        </p:spPr>
        <p:txBody>
          <a:bodyPr>
            <a:normAutofit lnSpcReduction="10000"/>
          </a:bodyPr>
          <a:lstStyle/>
          <a:p>
            <a:pPr marL="0" indent="0" algn="ctr">
              <a:buNone/>
            </a:pPr>
            <a:r>
              <a:rPr lang="es-MX" sz="2400" b="1" u="sng" dirty="0">
                <a:solidFill>
                  <a:schemeClr val="accent1"/>
                </a:solidFill>
              </a:rPr>
              <a:t>GASTO CORRIENTE:</a:t>
            </a:r>
            <a:r>
              <a:rPr lang="es-MX" dirty="0">
                <a:solidFill>
                  <a:schemeClr val="accent1"/>
                </a:solidFill>
              </a:rPr>
              <a:t> </a:t>
            </a:r>
          </a:p>
          <a:p>
            <a:pPr marL="0" indent="0" algn="just">
              <a:buNone/>
            </a:pPr>
            <a:r>
              <a:rPr lang="es-MX" sz="2400" dirty="0">
                <a:solidFill>
                  <a:schemeClr val="tx1"/>
                </a:solidFill>
              </a:rPr>
              <a:t>Es el que incluye los subsidios que se entregan mediante programas sociales (ayudas directas a la ciudadanía), los salarios de servidores públicos (nómina) y los gastos de operación de la Administración Pública necesarios para proveer a la población de bienes y servicios (materiales, suministros, consumos de agua, luz, teléfono y combustibles, entre otros).</a:t>
            </a:r>
          </a:p>
        </p:txBody>
      </p:sp>
      <p:pic>
        <p:nvPicPr>
          <p:cNvPr id="10242" name="Picture 2" descr="Gastos pequeños: Más de 26 mil ilustraciones y dibujos de stock con  licencia libres de regalías | Shutterstock">
            <a:extLst>
              <a:ext uri="{FF2B5EF4-FFF2-40B4-BE49-F238E27FC236}">
                <a16:creationId xmlns:a16="http://schemas.microsoft.com/office/drawing/2014/main" id="{061175CB-61F8-437B-B3AB-BF8EAE81F3CA}"/>
              </a:ext>
            </a:extLst>
          </p:cNvPr>
          <p:cNvPicPr>
            <a:picLocks noChangeAspect="1" noChangeArrowheads="1"/>
          </p:cNvPicPr>
          <p:nvPr/>
        </p:nvPicPr>
        <p:blipFill rotWithShape="1">
          <a:blip r:embed="rId2">
            <a:clrChange>
              <a:clrFrom>
                <a:srgbClr val="FDF5F2"/>
              </a:clrFrom>
              <a:clrTo>
                <a:srgbClr val="FDF5F2">
                  <a:alpha val="0"/>
                </a:srgbClr>
              </a:clrTo>
            </a:clrChange>
            <a:extLst>
              <a:ext uri="{28A0092B-C50C-407E-A947-70E740481C1C}">
                <a14:useLocalDpi xmlns:a14="http://schemas.microsoft.com/office/drawing/2010/main" val="0"/>
              </a:ext>
            </a:extLst>
          </a:blip>
          <a:srcRect b="7778"/>
          <a:stretch/>
        </p:blipFill>
        <p:spPr bwMode="auto">
          <a:xfrm>
            <a:off x="209624" y="386634"/>
            <a:ext cx="2246842" cy="1487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35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E1BECB-E377-312C-2793-2C56FA79411F}"/>
              </a:ext>
            </a:extLst>
          </p:cNvPr>
          <p:cNvSpPr>
            <a:spLocks noGrp="1"/>
          </p:cNvSpPr>
          <p:nvPr>
            <p:ph type="title"/>
          </p:nvPr>
        </p:nvSpPr>
        <p:spPr>
          <a:xfrm>
            <a:off x="4040102" y="465667"/>
            <a:ext cx="3801533" cy="745066"/>
          </a:xfrm>
        </p:spPr>
        <p:txBody>
          <a:bodyPr>
            <a:normAutofit/>
          </a:bodyPr>
          <a:lstStyle/>
          <a:p>
            <a:r>
              <a:rPr lang="es-MX" sz="2800" b="1" u="sng" dirty="0"/>
              <a:t>FORTAMUN:</a:t>
            </a:r>
            <a:endParaRPr lang="es-MX" sz="2800" dirty="0"/>
          </a:p>
        </p:txBody>
      </p:sp>
      <p:sp>
        <p:nvSpPr>
          <p:cNvPr id="4" name="Marcador de contenido 2">
            <a:extLst>
              <a:ext uri="{FF2B5EF4-FFF2-40B4-BE49-F238E27FC236}">
                <a16:creationId xmlns:a16="http://schemas.microsoft.com/office/drawing/2014/main" id="{22F71DA1-53A9-4375-417C-F7F7318AE7C2}"/>
              </a:ext>
            </a:extLst>
          </p:cNvPr>
          <p:cNvSpPr>
            <a:spLocks noGrp="1"/>
          </p:cNvSpPr>
          <p:nvPr>
            <p:ph idx="1"/>
          </p:nvPr>
        </p:nvSpPr>
        <p:spPr>
          <a:xfrm>
            <a:off x="3396634" y="1439333"/>
            <a:ext cx="5315565" cy="4648200"/>
          </a:xfrm>
        </p:spPr>
        <p:txBody>
          <a:bodyPr>
            <a:normAutofit fontScale="92500" lnSpcReduction="20000"/>
          </a:bodyPr>
          <a:lstStyle/>
          <a:p>
            <a:pPr marL="0" indent="0" algn="just">
              <a:lnSpc>
                <a:spcPct val="150000"/>
              </a:lnSpc>
              <a:buNone/>
            </a:pPr>
            <a:r>
              <a:rPr lang="es-MX" sz="2400" dirty="0">
                <a:solidFill>
                  <a:schemeClr val="tx1"/>
                </a:solidFill>
              </a:rPr>
              <a:t>Se destina principalmente a los rubros de seguridad pública, especialmente para costear la nómina de policías municipales, el pago de obligaciones financieras, así como por concepto de Alumbrado Público y las demás que se contemplen en el rubro. El fondo constituye un importante apoyo para financiar los programas en materia de seguridad pública.</a:t>
            </a:r>
          </a:p>
        </p:txBody>
      </p:sp>
      <p:pic>
        <p:nvPicPr>
          <p:cNvPr id="11266" name="Picture 2" descr="Se publican criterios en materia de Seguridad Publica para la Coordinación  en la Aplicación del FORTAMUN – Consensa">
            <a:extLst>
              <a:ext uri="{FF2B5EF4-FFF2-40B4-BE49-F238E27FC236}">
                <a16:creationId xmlns:a16="http://schemas.microsoft.com/office/drawing/2014/main" id="{D19029CA-D933-448B-8269-80FE7E0DC6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2929467"/>
            <a:ext cx="2641600" cy="132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398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C3606A-08DD-DB46-DDE2-145EABAFC8A9}"/>
              </a:ext>
            </a:extLst>
          </p:cNvPr>
          <p:cNvSpPr>
            <a:spLocks noGrp="1"/>
          </p:cNvSpPr>
          <p:nvPr>
            <p:ph type="title"/>
          </p:nvPr>
        </p:nvSpPr>
        <p:spPr/>
        <p:txBody>
          <a:bodyPr>
            <a:normAutofit/>
          </a:bodyPr>
          <a:lstStyle/>
          <a:p>
            <a:pPr algn="ctr"/>
            <a:r>
              <a:rPr lang="es-MX" sz="2800" b="1" u="sng" dirty="0"/>
              <a:t>Gasto de capital</a:t>
            </a:r>
            <a:br>
              <a:rPr lang="es-MX" sz="2800" b="1" u="sng" dirty="0"/>
            </a:br>
            <a:r>
              <a:rPr lang="es-MX" sz="2800" b="1" u="sng" dirty="0"/>
              <a:t>(INVERSIÓN):</a:t>
            </a:r>
            <a:endParaRPr lang="es-MX" sz="2800" dirty="0"/>
          </a:p>
        </p:txBody>
      </p:sp>
      <p:sp>
        <p:nvSpPr>
          <p:cNvPr id="4" name="Marcador de contenido 2">
            <a:extLst>
              <a:ext uri="{FF2B5EF4-FFF2-40B4-BE49-F238E27FC236}">
                <a16:creationId xmlns:a16="http://schemas.microsoft.com/office/drawing/2014/main" id="{E745A4DD-6F81-00A0-39DC-092CE7D0482A}"/>
              </a:ext>
            </a:extLst>
          </p:cNvPr>
          <p:cNvSpPr>
            <a:spLocks noGrp="1"/>
          </p:cNvSpPr>
          <p:nvPr>
            <p:ph idx="1"/>
          </p:nvPr>
        </p:nvSpPr>
        <p:spPr>
          <a:xfrm>
            <a:off x="3414319" y="2058989"/>
            <a:ext cx="3122698" cy="4189411"/>
          </a:xfrm>
        </p:spPr>
        <p:txBody>
          <a:bodyPr>
            <a:normAutofit fontScale="62500" lnSpcReduction="20000"/>
          </a:bodyPr>
          <a:lstStyle/>
          <a:p>
            <a:pPr marL="0" indent="0" algn="just">
              <a:lnSpc>
                <a:spcPct val="150000"/>
              </a:lnSpc>
              <a:buNone/>
            </a:pPr>
            <a:r>
              <a:rPr lang="es-MX" sz="2400" dirty="0">
                <a:solidFill>
                  <a:schemeClr val="tx1"/>
                </a:solidFill>
              </a:rPr>
              <a:t>Son todos aquellos recursos destinados para la construcción, mantenimiento y modernización de obras de infraestructura necesarias para el desarrollo de nuestro Municipio (Obra Pública) como lo son construcción y rehabilitación de espacios educativos, culturales y deportivos, así mismo están destinados para la compra de bienes muebles e inmuebles.</a:t>
            </a:r>
          </a:p>
        </p:txBody>
      </p:sp>
      <p:pic>
        <p:nvPicPr>
          <p:cNvPr id="8196" name="Picture 4" descr="Investigaciones – CIEP">
            <a:extLst>
              <a:ext uri="{FF2B5EF4-FFF2-40B4-BE49-F238E27FC236}">
                <a16:creationId xmlns:a16="http://schemas.microsoft.com/office/drawing/2014/main" id="{6C898C3D-86C6-8D61-3E6F-3273BC1858D9}"/>
              </a:ext>
            </a:extLst>
          </p:cNvPr>
          <p:cNvPicPr>
            <a:picLocks noChangeAspect="1" noChangeArrowheads="1"/>
          </p:cNvPicPr>
          <p:nvPr/>
        </p:nvPicPr>
        <p:blipFill rotWithShape="1">
          <a:blip r:embed="rId2">
            <a:clrChange>
              <a:clrFrom>
                <a:srgbClr val="FBDA8C"/>
              </a:clrFrom>
              <a:clrTo>
                <a:srgbClr val="FBDA8C">
                  <a:alpha val="0"/>
                </a:srgbClr>
              </a:clrTo>
            </a:clrChange>
            <a:extLst>
              <a:ext uri="{28A0092B-C50C-407E-A947-70E740481C1C}">
                <a14:useLocalDpi xmlns:a14="http://schemas.microsoft.com/office/drawing/2010/main" val="0"/>
              </a:ext>
            </a:extLst>
          </a:blip>
          <a:srcRect l="61823" r="5991"/>
          <a:stretch/>
        </p:blipFill>
        <p:spPr bwMode="auto">
          <a:xfrm rot="1678539">
            <a:off x="6924969" y="2745474"/>
            <a:ext cx="2239444" cy="1956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nvestigaciones – CIEP">
            <a:extLst>
              <a:ext uri="{FF2B5EF4-FFF2-40B4-BE49-F238E27FC236}">
                <a16:creationId xmlns:a16="http://schemas.microsoft.com/office/drawing/2014/main" id="{49D0B4B4-5CB8-2684-3001-15F55F57E997}"/>
              </a:ext>
            </a:extLst>
          </p:cNvPr>
          <p:cNvPicPr>
            <a:picLocks noChangeAspect="1" noChangeArrowheads="1"/>
          </p:cNvPicPr>
          <p:nvPr/>
        </p:nvPicPr>
        <p:blipFill rotWithShape="1">
          <a:blip r:embed="rId2">
            <a:clrChange>
              <a:clrFrom>
                <a:srgbClr val="FBDA8C"/>
              </a:clrFrom>
              <a:clrTo>
                <a:srgbClr val="FBDA8C">
                  <a:alpha val="0"/>
                </a:srgbClr>
              </a:clrTo>
            </a:clrChange>
            <a:extLst>
              <a:ext uri="{28A0092B-C50C-407E-A947-70E740481C1C}">
                <a14:useLocalDpi xmlns:a14="http://schemas.microsoft.com/office/drawing/2010/main" val="0"/>
              </a:ext>
            </a:extLst>
          </a:blip>
          <a:srcRect l="3747" r="68478"/>
          <a:stretch/>
        </p:blipFill>
        <p:spPr bwMode="auto">
          <a:xfrm rot="19895740">
            <a:off x="986842" y="2468483"/>
            <a:ext cx="1817094" cy="183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897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9AAD0D-8E30-C8C4-625A-DAC48C346BD7}"/>
              </a:ext>
            </a:extLst>
          </p:cNvPr>
          <p:cNvSpPr>
            <a:spLocks noGrp="1"/>
          </p:cNvSpPr>
          <p:nvPr>
            <p:ph type="title"/>
          </p:nvPr>
        </p:nvSpPr>
        <p:spPr>
          <a:xfrm>
            <a:off x="1935553" y="449790"/>
            <a:ext cx="8596668" cy="1320800"/>
          </a:xfrm>
        </p:spPr>
        <p:txBody>
          <a:bodyPr/>
          <a:lstStyle/>
          <a:p>
            <a:pPr algn="ctr"/>
            <a:r>
              <a:rPr lang="es-MX" b="1" dirty="0">
                <a:solidFill>
                  <a:schemeClr val="accent1">
                    <a:lumMod val="50000"/>
                  </a:schemeClr>
                </a:solidFill>
              </a:rPr>
              <a:t>Clasificación por tipo de gasto.</a:t>
            </a:r>
          </a:p>
        </p:txBody>
      </p:sp>
      <p:graphicFrame>
        <p:nvGraphicFramePr>
          <p:cNvPr id="4" name="Marcador de contenido 3">
            <a:extLst>
              <a:ext uri="{FF2B5EF4-FFF2-40B4-BE49-F238E27FC236}">
                <a16:creationId xmlns:a16="http://schemas.microsoft.com/office/drawing/2014/main" id="{BE0780E0-57B8-4380-E545-8A8937D4C03E}"/>
              </a:ext>
            </a:extLst>
          </p:cNvPr>
          <p:cNvGraphicFramePr>
            <a:graphicFrameLocks noGrp="1"/>
          </p:cNvGraphicFramePr>
          <p:nvPr>
            <p:ph idx="1"/>
            <p:extLst>
              <p:ext uri="{D42A27DB-BD31-4B8C-83A1-F6EECF244321}">
                <p14:modId xmlns:p14="http://schemas.microsoft.com/office/powerpoint/2010/main" val="78120044"/>
              </p:ext>
            </p:extLst>
          </p:nvPr>
        </p:nvGraphicFramePr>
        <p:xfrm>
          <a:off x="664025" y="2864008"/>
          <a:ext cx="8558011" cy="2621280"/>
        </p:xfrm>
        <a:graphic>
          <a:graphicData uri="http://schemas.openxmlformats.org/drawingml/2006/table">
            <a:tbl>
              <a:tblPr firstRow="1" bandRow="1">
                <a:tableStyleId>{B301B821-A1FF-4177-AEE7-76D212191A09}</a:tableStyleId>
              </a:tblPr>
              <a:tblGrid>
                <a:gridCol w="6085268">
                  <a:extLst>
                    <a:ext uri="{9D8B030D-6E8A-4147-A177-3AD203B41FA5}">
                      <a16:colId xmlns:a16="http://schemas.microsoft.com/office/drawing/2014/main" val="20000"/>
                    </a:ext>
                  </a:extLst>
                </a:gridCol>
                <a:gridCol w="2472743">
                  <a:extLst>
                    <a:ext uri="{9D8B030D-6E8A-4147-A177-3AD203B41FA5}">
                      <a16:colId xmlns:a16="http://schemas.microsoft.com/office/drawing/2014/main" val="20001"/>
                    </a:ext>
                  </a:extLst>
                </a:gridCol>
              </a:tblGrid>
              <a:tr h="370840">
                <a:tc>
                  <a:txBody>
                    <a:bodyPr/>
                    <a:lstStyle/>
                    <a:p>
                      <a:pPr algn="ctr"/>
                      <a:r>
                        <a:rPr lang="es-MX" dirty="0">
                          <a:solidFill>
                            <a:schemeClr val="tx1"/>
                          </a:solidFill>
                        </a:rPr>
                        <a:t>CLASIFICACIÓN POR TIPO DE GASTO (CONCEPTO)</a:t>
                      </a:r>
                    </a:p>
                  </a:txBody>
                  <a:tcPr>
                    <a:lnR w="12700" cap="flat" cmpd="sng" algn="ctr">
                      <a:solidFill>
                        <a:schemeClr val="accent1"/>
                      </a:solidFill>
                      <a:prstDash val="solid"/>
                      <a:round/>
                      <a:headEnd type="none" w="med" len="med"/>
                      <a:tailEnd type="none" w="med" len="med"/>
                    </a:lnR>
                  </a:tcPr>
                </a:tc>
                <a:tc>
                  <a:txBody>
                    <a:bodyPr/>
                    <a:lstStyle/>
                    <a:p>
                      <a:pPr algn="ctr"/>
                      <a:r>
                        <a:rPr lang="es-MX" dirty="0">
                          <a:solidFill>
                            <a:schemeClr val="tx1"/>
                          </a:solidFill>
                        </a:rPr>
                        <a:t>IMPORTE</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s-MX" dirty="0"/>
                        <a:t>GASTO CORRIENTE</a:t>
                      </a:r>
                    </a:p>
                  </a:txBody>
                  <a:tcPr>
                    <a:lnR w="12700" cap="flat" cmpd="sng" algn="ctr">
                      <a:solidFill>
                        <a:schemeClr val="accent1"/>
                      </a:solidFill>
                      <a:prstDash val="solid"/>
                      <a:round/>
                      <a:headEnd type="none" w="med" len="med"/>
                      <a:tailEnd type="none" w="med" len="med"/>
                    </a:lnR>
                  </a:tcPr>
                </a:tc>
                <a:tc>
                  <a:txBody>
                    <a:bodyPr/>
                    <a:lstStyle/>
                    <a:p>
                      <a:pPr algn="r"/>
                      <a:r>
                        <a:rPr lang="es-MX" dirty="0"/>
                        <a:t>148,114,597.42</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r>
                        <a:rPr lang="es-MX" dirty="0"/>
                        <a:t>GASTO DE CAPITAL</a:t>
                      </a:r>
                    </a:p>
                  </a:txBody>
                  <a:tcPr>
                    <a:lnR w="12700" cap="flat" cmpd="sng" algn="ctr">
                      <a:solidFill>
                        <a:schemeClr val="accent1"/>
                      </a:solidFill>
                      <a:prstDash val="solid"/>
                      <a:round/>
                      <a:headEnd type="none" w="med" len="med"/>
                      <a:tailEnd type="none" w="med" len="med"/>
                    </a:lnR>
                  </a:tcPr>
                </a:tc>
                <a:tc>
                  <a:txBody>
                    <a:bodyPr/>
                    <a:lstStyle/>
                    <a:p>
                      <a:pPr algn="r"/>
                      <a:r>
                        <a:rPr lang="es-MX" dirty="0"/>
                        <a:t>48,614,202.58</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r>
                        <a:rPr lang="es-MX" dirty="0"/>
                        <a:t>AMORTIZACIÓN DE LA DEUDA Y DISMINUCIÓN DE PASIVOS</a:t>
                      </a:r>
                    </a:p>
                  </a:txBody>
                  <a:tcPr>
                    <a:lnR w="12700" cap="flat" cmpd="sng" algn="ctr">
                      <a:solidFill>
                        <a:schemeClr val="accent1"/>
                      </a:solidFill>
                      <a:prstDash val="solid"/>
                      <a:round/>
                      <a:headEnd type="none" w="med" len="med"/>
                      <a:tailEnd type="none" w="med" len="med"/>
                    </a:lnR>
                  </a:tcPr>
                </a:tc>
                <a:tc>
                  <a:txBody>
                    <a:bodyPr/>
                    <a:lstStyle/>
                    <a:p>
                      <a:pPr algn="r"/>
                      <a:r>
                        <a:rPr lang="es-MX" dirty="0"/>
                        <a:t>0.00</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r>
                        <a:rPr lang="es-MX" dirty="0"/>
                        <a:t>PENSIONES Y JUBILACIONES</a:t>
                      </a:r>
                    </a:p>
                  </a:txBody>
                  <a:tcPr>
                    <a:lnR w="12700" cap="flat" cmpd="sng" algn="ctr">
                      <a:solidFill>
                        <a:schemeClr val="accent1"/>
                      </a:solidFill>
                      <a:prstDash val="solid"/>
                      <a:round/>
                      <a:headEnd type="none" w="med" len="med"/>
                      <a:tailEnd type="none" w="med" len="med"/>
                    </a:lnR>
                  </a:tcPr>
                </a:tc>
                <a:tc>
                  <a:txBody>
                    <a:bodyPr/>
                    <a:lstStyle/>
                    <a:p>
                      <a:pPr algn="r"/>
                      <a:r>
                        <a:rPr lang="es-MX" dirty="0"/>
                        <a:t>0.00</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4"/>
                  </a:ext>
                </a:extLst>
              </a:tr>
              <a:tr h="370840">
                <a:tc>
                  <a:txBody>
                    <a:bodyPr/>
                    <a:lstStyle/>
                    <a:p>
                      <a:r>
                        <a:rPr lang="es-MX" dirty="0"/>
                        <a:t>PARTICIPACIONES</a:t>
                      </a:r>
                    </a:p>
                  </a:txBody>
                  <a:tcPr>
                    <a:lnR w="12700" cap="flat" cmpd="sng" algn="ctr">
                      <a:solidFill>
                        <a:schemeClr val="accent1"/>
                      </a:solidFill>
                      <a:prstDash val="solid"/>
                      <a:round/>
                      <a:headEnd type="none" w="med" len="med"/>
                      <a:tailEnd type="none" w="med" len="med"/>
                    </a:lnR>
                  </a:tcPr>
                </a:tc>
                <a:tc>
                  <a:txBody>
                    <a:bodyPr/>
                    <a:lstStyle/>
                    <a:p>
                      <a:pPr algn="r"/>
                      <a:r>
                        <a:rPr lang="es-MX" dirty="0"/>
                        <a:t>406,000.00</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5"/>
                  </a:ext>
                </a:extLst>
              </a:tr>
              <a:tr h="370840">
                <a:tc>
                  <a:txBody>
                    <a:bodyPr/>
                    <a:lstStyle/>
                    <a:p>
                      <a:pPr algn="r"/>
                      <a:r>
                        <a:rPr lang="es-MX" sz="2000" b="1" dirty="0"/>
                        <a:t>TOTAL PRESUPUESTO 2026</a:t>
                      </a:r>
                      <a:endParaRPr lang="es-MX" b="1" dirty="0"/>
                    </a:p>
                  </a:txBody>
                  <a:tcPr>
                    <a:lnR w="12700" cap="flat" cmpd="sng" algn="ctr">
                      <a:solidFill>
                        <a:schemeClr val="accent1"/>
                      </a:solidFill>
                      <a:prstDash val="solid"/>
                      <a:round/>
                      <a:headEnd type="none" w="med" len="med"/>
                      <a:tailEnd type="none" w="med" len="med"/>
                    </a:lnR>
                  </a:tcPr>
                </a:tc>
                <a:tc>
                  <a:txBody>
                    <a:bodyPr/>
                    <a:lstStyle/>
                    <a:p>
                      <a:pPr algn="r"/>
                      <a:r>
                        <a:rPr lang="es-MX" sz="2000" b="1" dirty="0"/>
                        <a:t>$197,134,800.00</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6"/>
                  </a:ext>
                </a:extLst>
              </a:tr>
            </a:tbl>
          </a:graphicData>
        </a:graphic>
      </p:graphicFrame>
      <p:pic>
        <p:nvPicPr>
          <p:cNvPr id="12290" name="Picture 2" descr="🔍💰 Descubre los 4 Tipos de Gastos Personales y ¡Toma el Control de Tu  Dinero! 💵🚀">
            <a:extLst>
              <a:ext uri="{FF2B5EF4-FFF2-40B4-BE49-F238E27FC236}">
                <a16:creationId xmlns:a16="http://schemas.microsoft.com/office/drawing/2014/main" id="{A59EC9EF-ABAC-419D-A23D-7D132922372F}"/>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7446" t="24854"/>
          <a:stretch/>
        </p:blipFill>
        <p:spPr bwMode="auto">
          <a:xfrm>
            <a:off x="485751" y="1115033"/>
            <a:ext cx="2348055" cy="1202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300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7BF61-FCA5-5482-BD94-5A5165A76E50}"/>
              </a:ext>
            </a:extLst>
          </p:cNvPr>
          <p:cNvSpPr>
            <a:spLocks noGrp="1"/>
          </p:cNvSpPr>
          <p:nvPr>
            <p:ph type="title"/>
          </p:nvPr>
        </p:nvSpPr>
        <p:spPr/>
        <p:txBody>
          <a:bodyPr/>
          <a:lstStyle/>
          <a:p>
            <a:pPr algn="ctr"/>
            <a:r>
              <a:rPr lang="es-MX" b="1" dirty="0">
                <a:solidFill>
                  <a:schemeClr val="accent1">
                    <a:lumMod val="50000"/>
                  </a:schemeClr>
                </a:solidFill>
              </a:rPr>
              <a:t>¿ Quién lo gasta?</a:t>
            </a:r>
          </a:p>
        </p:txBody>
      </p:sp>
      <p:sp>
        <p:nvSpPr>
          <p:cNvPr id="4" name="Marcador de contenido 2">
            <a:extLst>
              <a:ext uri="{FF2B5EF4-FFF2-40B4-BE49-F238E27FC236}">
                <a16:creationId xmlns:a16="http://schemas.microsoft.com/office/drawing/2014/main" id="{B1444B5D-24E5-54BE-5EE4-A2C5F629FF08}"/>
              </a:ext>
            </a:extLst>
          </p:cNvPr>
          <p:cNvSpPr>
            <a:spLocks noGrp="1"/>
          </p:cNvSpPr>
          <p:nvPr>
            <p:ph idx="1"/>
          </p:nvPr>
        </p:nvSpPr>
        <p:spPr>
          <a:xfrm>
            <a:off x="677334" y="2076219"/>
            <a:ext cx="4985637" cy="3949382"/>
          </a:xfrm>
        </p:spPr>
        <p:txBody>
          <a:bodyPr>
            <a:normAutofit lnSpcReduction="10000"/>
          </a:bodyPr>
          <a:lstStyle/>
          <a:p>
            <a:pPr marL="0" indent="0" algn="just">
              <a:buNone/>
            </a:pPr>
            <a:r>
              <a:rPr lang="es-MX" sz="2800" dirty="0">
                <a:solidFill>
                  <a:schemeClr val="tx1"/>
                </a:solidFill>
              </a:rPr>
              <a:t>Identifica a todos los ejecutores de gasto, y facilita la ubicación de los responsables del gasto público, ya que nos muestra cuánto se asigna a las diferentes áreas de la administración 	para el desarrollo de sus actividades y encomiendas.</a:t>
            </a:r>
          </a:p>
        </p:txBody>
      </p:sp>
      <p:pic>
        <p:nvPicPr>
          <p:cNvPr id="10242" name="Picture 2" descr="En qué se gasta el IEPS que se cobra a los productos dañinos para la salud?">
            <a:extLst>
              <a:ext uri="{FF2B5EF4-FFF2-40B4-BE49-F238E27FC236}">
                <a16:creationId xmlns:a16="http://schemas.microsoft.com/office/drawing/2014/main" id="{EEC90D2F-C389-DF21-C685-500CD04D815D}"/>
              </a:ext>
            </a:extLst>
          </p:cNvPr>
          <p:cNvPicPr>
            <a:picLocks noChangeAspect="1" noChangeArrowheads="1"/>
          </p:cNvPicPr>
          <p:nvPr/>
        </p:nvPicPr>
        <p:blipFill>
          <a:blip r:embed="rId2">
            <a:clrChange>
              <a:clrFrom>
                <a:srgbClr val="88925D"/>
              </a:clrFrom>
              <a:clrTo>
                <a:srgbClr val="88925D">
                  <a:alpha val="0"/>
                </a:srgbClr>
              </a:clrTo>
            </a:clrChange>
            <a:extLst>
              <a:ext uri="{28A0092B-C50C-407E-A947-70E740481C1C}">
                <a14:useLocalDpi xmlns:a14="http://schemas.microsoft.com/office/drawing/2010/main" val="0"/>
              </a:ext>
            </a:extLst>
          </a:blip>
          <a:srcRect/>
          <a:stretch>
            <a:fillRect/>
          </a:stretch>
        </p:blipFill>
        <p:spPr bwMode="auto">
          <a:xfrm>
            <a:off x="277255" y="212126"/>
            <a:ext cx="2640743" cy="162971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CFDAB056-FE65-26BA-9A29-A2DB043F85DB}"/>
              </a:ext>
            </a:extLst>
          </p:cNvPr>
          <p:cNvPicPr>
            <a:picLocks noChangeAspect="1"/>
          </p:cNvPicPr>
          <p:nvPr/>
        </p:nvPicPr>
        <p:blipFill>
          <a:blip r:embed="rId3"/>
          <a:srcRect l="1456" t="31250" r="78507" b="8629"/>
          <a:stretch>
            <a:fillRect/>
          </a:stretch>
        </p:blipFill>
        <p:spPr>
          <a:xfrm>
            <a:off x="6529031" y="1779906"/>
            <a:ext cx="2442949" cy="3949382"/>
          </a:xfrm>
          <a:prstGeom prst="rect">
            <a:avLst/>
          </a:prstGeom>
        </p:spPr>
      </p:pic>
    </p:spTree>
    <p:extLst>
      <p:ext uri="{BB962C8B-B14F-4D97-AF65-F5344CB8AC3E}">
        <p14:creationId xmlns:p14="http://schemas.microsoft.com/office/powerpoint/2010/main" val="85181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4A6664-43B4-6EC4-3F36-3C39F04F1D02}"/>
              </a:ext>
            </a:extLst>
          </p:cNvPr>
          <p:cNvSpPr>
            <a:spLocks noGrp="1"/>
          </p:cNvSpPr>
          <p:nvPr>
            <p:ph type="title"/>
          </p:nvPr>
        </p:nvSpPr>
        <p:spPr>
          <a:xfrm>
            <a:off x="381020" y="2316193"/>
            <a:ext cx="3726956" cy="1242645"/>
          </a:xfrm>
        </p:spPr>
        <p:txBody>
          <a:bodyPr>
            <a:normAutofit fontScale="90000"/>
          </a:bodyPr>
          <a:lstStyle/>
          <a:p>
            <a:pPr algn="ctr"/>
            <a:r>
              <a:rPr lang="es-MX" sz="4000" b="1" dirty="0">
                <a:solidFill>
                  <a:schemeClr val="accent1">
                    <a:lumMod val="50000"/>
                  </a:schemeClr>
                </a:solidFill>
              </a:rPr>
              <a:t>¿PARA QUÉ </a:t>
            </a:r>
            <a:br>
              <a:rPr lang="es-MX" sz="4000" b="1" dirty="0">
                <a:solidFill>
                  <a:schemeClr val="accent1">
                    <a:lumMod val="50000"/>
                  </a:schemeClr>
                </a:solidFill>
              </a:rPr>
            </a:br>
            <a:r>
              <a:rPr lang="es-MX" sz="4000" b="1" dirty="0">
                <a:solidFill>
                  <a:schemeClr val="accent1">
                    <a:lumMod val="50000"/>
                  </a:schemeClr>
                </a:solidFill>
              </a:rPr>
              <a:t>SE GASTA?</a:t>
            </a:r>
          </a:p>
        </p:txBody>
      </p:sp>
      <p:sp>
        <p:nvSpPr>
          <p:cNvPr id="4" name="Marcador de contenido 2">
            <a:extLst>
              <a:ext uri="{FF2B5EF4-FFF2-40B4-BE49-F238E27FC236}">
                <a16:creationId xmlns:a16="http://schemas.microsoft.com/office/drawing/2014/main" id="{99BD6704-22AB-AC4B-9C72-361C40B36DF2}"/>
              </a:ext>
            </a:extLst>
          </p:cNvPr>
          <p:cNvSpPr>
            <a:spLocks noGrp="1"/>
          </p:cNvSpPr>
          <p:nvPr>
            <p:ph idx="1"/>
          </p:nvPr>
        </p:nvSpPr>
        <p:spPr>
          <a:xfrm>
            <a:off x="4407605" y="2316193"/>
            <a:ext cx="4142151" cy="4199727"/>
          </a:xfrm>
        </p:spPr>
        <p:txBody>
          <a:bodyPr>
            <a:normAutofit fontScale="92500" lnSpcReduction="20000"/>
          </a:bodyPr>
          <a:lstStyle/>
          <a:p>
            <a:pPr algn="just">
              <a:lnSpc>
                <a:spcPct val="150000"/>
              </a:lnSpc>
            </a:pPr>
            <a:r>
              <a:rPr lang="es-MX" sz="2400" dirty="0">
                <a:solidFill>
                  <a:schemeClr val="tx1"/>
                </a:solidFill>
              </a:rPr>
              <a:t>Se distribuye de acuerdo con las acciones, productos o servicios que otorgan las dependencias, por medio de grandes temas como lo son: </a:t>
            </a:r>
            <a:r>
              <a:rPr lang="es-MX" sz="2400" b="1" dirty="0">
                <a:solidFill>
                  <a:schemeClr val="tx1"/>
                </a:solidFill>
              </a:rPr>
              <a:t>Desarrollo Social, Desarrollo Económico y Gobierno</a:t>
            </a:r>
            <a:r>
              <a:rPr lang="es-MX" sz="2400" dirty="0">
                <a:solidFill>
                  <a:schemeClr val="tx1"/>
                </a:solidFill>
              </a:rPr>
              <a:t>, como se desglosa a continuación:</a:t>
            </a:r>
          </a:p>
        </p:txBody>
      </p:sp>
      <p:pic>
        <p:nvPicPr>
          <p:cNvPr id="3" name="Imagen 2" descr="Persona que gasta mucho dinero: Más de 25 mil ilustraciones y dibujos de  stock con licencia libres de regalías | Shutterstock">
            <a:extLst>
              <a:ext uri="{FF2B5EF4-FFF2-40B4-BE49-F238E27FC236}">
                <a16:creationId xmlns:a16="http://schemas.microsoft.com/office/drawing/2014/main" id="{2EF6071A-E506-34FF-AD8B-9DE60A6C9E20}"/>
              </a:ext>
            </a:extLst>
          </p:cNvPr>
          <p:cNvPicPr>
            <a:picLocks noChangeAspect="1"/>
          </p:cNvPicPr>
          <p:nvPr/>
        </p:nvPicPr>
        <p:blipFill>
          <a:blip r:embed="rId2"/>
          <a:stretch>
            <a:fillRect/>
          </a:stretch>
        </p:blipFill>
        <p:spPr>
          <a:xfrm>
            <a:off x="627796" y="503058"/>
            <a:ext cx="4818253" cy="1349111"/>
          </a:xfrm>
          <a:prstGeom prst="rect">
            <a:avLst/>
          </a:prstGeom>
        </p:spPr>
      </p:pic>
      <p:cxnSp>
        <p:nvCxnSpPr>
          <p:cNvPr id="6" name="Conector: angular 5">
            <a:extLst>
              <a:ext uri="{FF2B5EF4-FFF2-40B4-BE49-F238E27FC236}">
                <a16:creationId xmlns:a16="http://schemas.microsoft.com/office/drawing/2014/main" id="{7A89D5E5-39D2-7381-AE06-F7E1D9DAA378}"/>
              </a:ext>
            </a:extLst>
          </p:cNvPr>
          <p:cNvCxnSpPr>
            <a:cxnSpLocks/>
          </p:cNvCxnSpPr>
          <p:nvPr/>
        </p:nvCxnSpPr>
        <p:spPr>
          <a:xfrm>
            <a:off x="2579427" y="3603009"/>
            <a:ext cx="2115403" cy="813047"/>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583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3">
            <a:extLst>
              <a:ext uri="{FF2B5EF4-FFF2-40B4-BE49-F238E27FC236}">
                <a16:creationId xmlns:a16="http://schemas.microsoft.com/office/drawing/2014/main" id="{1511FFF8-208C-D427-DE80-37E220C4D4C6}"/>
              </a:ext>
            </a:extLst>
          </p:cNvPr>
          <p:cNvGraphicFramePr>
            <a:graphicFrameLocks/>
          </p:cNvGraphicFramePr>
          <p:nvPr>
            <p:extLst>
              <p:ext uri="{D42A27DB-BD31-4B8C-83A1-F6EECF244321}">
                <p14:modId xmlns:p14="http://schemas.microsoft.com/office/powerpoint/2010/main" val="4030801817"/>
              </p:ext>
            </p:extLst>
          </p:nvPr>
        </p:nvGraphicFramePr>
        <p:xfrm>
          <a:off x="2211530" y="2227835"/>
          <a:ext cx="6744044" cy="2763520"/>
        </p:xfrm>
        <a:graphic>
          <a:graphicData uri="http://schemas.openxmlformats.org/drawingml/2006/table">
            <a:tbl>
              <a:tblPr firstRow="1" bandRow="1">
                <a:tableStyleId>{B301B821-A1FF-4177-AEE7-76D212191A09}</a:tableStyleId>
              </a:tblPr>
              <a:tblGrid>
                <a:gridCol w="4642368">
                  <a:extLst>
                    <a:ext uri="{9D8B030D-6E8A-4147-A177-3AD203B41FA5}">
                      <a16:colId xmlns:a16="http://schemas.microsoft.com/office/drawing/2014/main" val="20000"/>
                    </a:ext>
                  </a:extLst>
                </a:gridCol>
                <a:gridCol w="2101676">
                  <a:extLst>
                    <a:ext uri="{9D8B030D-6E8A-4147-A177-3AD203B41FA5}">
                      <a16:colId xmlns:a16="http://schemas.microsoft.com/office/drawing/2014/main" val="20001"/>
                    </a:ext>
                  </a:extLst>
                </a:gridCol>
              </a:tblGrid>
              <a:tr h="370840">
                <a:tc>
                  <a:txBody>
                    <a:bodyPr/>
                    <a:lstStyle/>
                    <a:p>
                      <a:pPr algn="ctr"/>
                      <a:r>
                        <a:rPr lang="es-MX" dirty="0">
                          <a:solidFill>
                            <a:schemeClr val="tx1"/>
                          </a:solidFill>
                        </a:rPr>
                        <a:t>CLASIFICACIÓN FUNCIONAL DEL GASTO</a:t>
                      </a:r>
                    </a:p>
                  </a:txBody>
                  <a:tcPr>
                    <a:lnR w="12700" cap="flat" cmpd="sng" algn="ctr">
                      <a:solidFill>
                        <a:schemeClr val="accent1"/>
                      </a:solidFill>
                      <a:prstDash val="solid"/>
                      <a:round/>
                      <a:headEnd type="none" w="med" len="med"/>
                      <a:tailEnd type="none" w="med" len="med"/>
                    </a:lnR>
                  </a:tcPr>
                </a:tc>
                <a:tc>
                  <a:txBody>
                    <a:bodyPr/>
                    <a:lstStyle/>
                    <a:p>
                      <a:pPr algn="ctr"/>
                      <a:r>
                        <a:rPr lang="es-MX" dirty="0">
                          <a:solidFill>
                            <a:schemeClr val="tx1"/>
                          </a:solidFill>
                        </a:rPr>
                        <a:t>MONTO</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s-MX" dirty="0"/>
                        <a:t>GOBIERNO </a:t>
                      </a:r>
                    </a:p>
                  </a:txBody>
                  <a:tcPr>
                    <a:lnR w="12700" cap="flat" cmpd="sng" algn="ctr">
                      <a:solidFill>
                        <a:schemeClr val="accent1"/>
                      </a:solidFill>
                      <a:prstDash val="solid"/>
                      <a:round/>
                      <a:headEnd type="none" w="med" len="med"/>
                      <a:tailEnd type="none" w="med" len="med"/>
                    </a:lnR>
                  </a:tcPr>
                </a:tc>
                <a:tc>
                  <a:txBody>
                    <a:bodyPr/>
                    <a:lstStyle/>
                    <a:p>
                      <a:pPr algn="r"/>
                      <a:r>
                        <a:rPr lang="es-MX" dirty="0"/>
                        <a:t>93,506,479.73</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r>
                        <a:rPr lang="es-MX" dirty="0"/>
                        <a:t>DESARROLLO SOCIAL</a:t>
                      </a:r>
                    </a:p>
                  </a:txBody>
                  <a:tcPr>
                    <a:lnR w="12700" cap="flat" cmpd="sng" algn="ctr">
                      <a:solidFill>
                        <a:schemeClr val="accent1"/>
                      </a:solidFill>
                      <a:prstDash val="solid"/>
                      <a:round/>
                      <a:headEnd type="none" w="med" len="med"/>
                      <a:tailEnd type="none" w="med" len="med"/>
                    </a:lnR>
                  </a:tcPr>
                </a:tc>
                <a:tc>
                  <a:txBody>
                    <a:bodyPr/>
                    <a:lstStyle/>
                    <a:p>
                      <a:pPr algn="r"/>
                      <a:r>
                        <a:rPr lang="es-MX" dirty="0"/>
                        <a:t>96,393,762.41</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r>
                        <a:rPr lang="es-MX" dirty="0"/>
                        <a:t>DESARROLLO ECONOMICO</a:t>
                      </a:r>
                    </a:p>
                  </a:txBody>
                  <a:tcPr>
                    <a:lnR w="12700" cap="flat" cmpd="sng" algn="ctr">
                      <a:solidFill>
                        <a:schemeClr val="accent1"/>
                      </a:solidFill>
                      <a:prstDash val="solid"/>
                      <a:round/>
                      <a:headEnd type="none" w="med" len="med"/>
                      <a:tailEnd type="none" w="med" len="med"/>
                    </a:lnR>
                  </a:tcPr>
                </a:tc>
                <a:tc>
                  <a:txBody>
                    <a:bodyPr/>
                    <a:lstStyle/>
                    <a:p>
                      <a:pPr algn="r"/>
                      <a:r>
                        <a:rPr lang="es-MX" dirty="0"/>
                        <a:t>7,234,557.85</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r>
                        <a:rPr lang="es-MX" dirty="0"/>
                        <a:t>OTRAS NO CLASIFICADAS EN FUNCIONES ANTERIORES</a:t>
                      </a:r>
                    </a:p>
                  </a:txBody>
                  <a:tcPr>
                    <a:lnR w="12700" cap="flat" cmpd="sng" algn="ctr">
                      <a:solidFill>
                        <a:schemeClr val="accent1"/>
                      </a:solidFill>
                      <a:prstDash val="solid"/>
                      <a:round/>
                      <a:headEnd type="none" w="med" len="med"/>
                      <a:tailEnd type="none" w="med" len="med"/>
                    </a:lnR>
                  </a:tcPr>
                </a:tc>
                <a:tc>
                  <a:txBody>
                    <a:bodyPr/>
                    <a:lstStyle/>
                    <a:p>
                      <a:pPr algn="r"/>
                      <a:r>
                        <a:rPr lang="es-MX" dirty="0"/>
                        <a:t>0.00</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4"/>
                  </a:ext>
                </a:extLst>
              </a:tr>
              <a:tr h="370840">
                <a:tc>
                  <a:txBody>
                    <a:bodyPr/>
                    <a:lstStyle/>
                    <a:p>
                      <a:pPr algn="r"/>
                      <a:r>
                        <a:rPr lang="es-MX" b="1" dirty="0"/>
                        <a:t>TOTAL PRESUPUESTO 2026</a:t>
                      </a:r>
                    </a:p>
                  </a:txBody>
                  <a:tcPr>
                    <a:lnR w="12700" cap="flat" cmpd="sng" algn="ctr">
                      <a:solidFill>
                        <a:schemeClr val="accent1"/>
                      </a:solidFill>
                      <a:prstDash val="solid"/>
                      <a:round/>
                      <a:headEnd type="none" w="med" len="med"/>
                      <a:tailEnd type="none" w="med" len="med"/>
                    </a:lnR>
                  </a:tcPr>
                </a:tc>
                <a:tc>
                  <a:txBody>
                    <a:bodyPr/>
                    <a:lstStyle/>
                    <a:p>
                      <a:pPr algn="r"/>
                      <a:r>
                        <a:rPr lang="es-MX" b="1" dirty="0"/>
                        <a:t> $197,134,799.99 </a:t>
                      </a:r>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5"/>
                  </a:ext>
                </a:extLst>
              </a:tr>
            </a:tbl>
          </a:graphicData>
        </a:graphic>
      </p:graphicFrame>
      <p:pic>
        <p:nvPicPr>
          <p:cNvPr id="8" name="Imagen 7">
            <a:extLst>
              <a:ext uri="{FF2B5EF4-FFF2-40B4-BE49-F238E27FC236}">
                <a16:creationId xmlns:a16="http://schemas.microsoft.com/office/drawing/2014/main" id="{B1470F1A-1AFD-51F5-1FC0-BA6C24A06B47}"/>
              </a:ext>
            </a:extLst>
          </p:cNvPr>
          <p:cNvPicPr>
            <a:picLocks noChangeAspect="1"/>
          </p:cNvPicPr>
          <p:nvPr/>
        </p:nvPicPr>
        <p:blipFill>
          <a:blip r:embed="rId2"/>
          <a:srcRect l="65485" t="61080" r="18955" b="16235"/>
          <a:stretch>
            <a:fillRect/>
          </a:stretch>
        </p:blipFill>
        <p:spPr>
          <a:xfrm>
            <a:off x="532262" y="614149"/>
            <a:ext cx="2076871" cy="1613686"/>
          </a:xfrm>
          <a:prstGeom prst="rect">
            <a:avLst/>
          </a:prstGeom>
        </p:spPr>
      </p:pic>
      <p:pic>
        <p:nvPicPr>
          <p:cNvPr id="9" name="Imagen 8" descr="El papel de la educación en el desarrollo social">
            <a:extLst>
              <a:ext uri="{FF2B5EF4-FFF2-40B4-BE49-F238E27FC236}">
                <a16:creationId xmlns:a16="http://schemas.microsoft.com/office/drawing/2014/main" id="{79F856CC-7F96-6ABD-E152-316536181EDA}"/>
              </a:ext>
            </a:extLst>
          </p:cNvPr>
          <p:cNvPicPr>
            <a:picLocks noChangeAspect="1"/>
          </p:cNvPicPr>
          <p:nvPr/>
        </p:nvPicPr>
        <p:blipFill>
          <a:blip r:embed="rId3">
            <a:clrChange>
              <a:clrFrom>
                <a:srgbClr val="FF9692"/>
              </a:clrFrom>
              <a:clrTo>
                <a:srgbClr val="FF9692">
                  <a:alpha val="0"/>
                </a:srgbClr>
              </a:clrTo>
            </a:clrChange>
          </a:blip>
          <a:stretch>
            <a:fillRect/>
          </a:stretch>
        </p:blipFill>
        <p:spPr>
          <a:xfrm>
            <a:off x="6689021" y="239678"/>
            <a:ext cx="2590800" cy="1762125"/>
          </a:xfrm>
          <a:prstGeom prst="rect">
            <a:avLst/>
          </a:prstGeom>
        </p:spPr>
      </p:pic>
      <p:pic>
        <p:nvPicPr>
          <p:cNvPr id="10" name="Imagen 9" descr="Desarrollo económico: Más de 258 mil ilustraciones y dibujos de stock con  licencia libres de regalías | Shutterstock">
            <a:extLst>
              <a:ext uri="{FF2B5EF4-FFF2-40B4-BE49-F238E27FC236}">
                <a16:creationId xmlns:a16="http://schemas.microsoft.com/office/drawing/2014/main" id="{6060AA11-AF0F-EA23-95F9-EAF87BF9B44E}"/>
              </a:ext>
            </a:extLst>
          </p:cNvPr>
          <p:cNvPicPr>
            <a:picLocks noChangeAspect="1"/>
          </p:cNvPicPr>
          <p:nvPr/>
        </p:nvPicPr>
        <p:blipFill>
          <a:blip r:embed="rId4"/>
          <a:srcRect b="12512"/>
          <a:stretch>
            <a:fillRect/>
          </a:stretch>
        </p:blipFill>
        <p:spPr>
          <a:xfrm>
            <a:off x="3789333" y="5114187"/>
            <a:ext cx="3307503" cy="1630228"/>
          </a:xfrm>
          <a:prstGeom prst="rect">
            <a:avLst/>
          </a:prstGeom>
        </p:spPr>
      </p:pic>
    </p:spTree>
    <p:extLst>
      <p:ext uri="{BB962C8B-B14F-4D97-AF65-F5344CB8AC3E}">
        <p14:creationId xmlns:p14="http://schemas.microsoft.com/office/powerpoint/2010/main" val="3815390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DF193-C5D7-EA81-C9A2-864474AE27C4}"/>
              </a:ext>
            </a:extLst>
          </p:cNvPr>
          <p:cNvSpPr>
            <a:spLocks noGrp="1"/>
          </p:cNvSpPr>
          <p:nvPr>
            <p:ph type="title"/>
          </p:nvPr>
        </p:nvSpPr>
        <p:spPr/>
        <p:txBody>
          <a:bodyPr>
            <a:normAutofit/>
          </a:bodyPr>
          <a:lstStyle/>
          <a:p>
            <a:pPr algn="ctr"/>
            <a:r>
              <a:rPr lang="es-MX" sz="4400" b="1" dirty="0">
                <a:solidFill>
                  <a:schemeClr val="accent1">
                    <a:lumMod val="50000"/>
                  </a:schemeClr>
                </a:solidFill>
              </a:rPr>
              <a:t>Participación ciudadana</a:t>
            </a:r>
          </a:p>
        </p:txBody>
      </p:sp>
      <p:sp>
        <p:nvSpPr>
          <p:cNvPr id="3" name="Marcador de contenido 2">
            <a:extLst>
              <a:ext uri="{FF2B5EF4-FFF2-40B4-BE49-F238E27FC236}">
                <a16:creationId xmlns:a16="http://schemas.microsoft.com/office/drawing/2014/main" id="{6F79D33C-E3FC-B710-318D-9A3526C0E410}"/>
              </a:ext>
            </a:extLst>
          </p:cNvPr>
          <p:cNvSpPr>
            <a:spLocks noGrp="1"/>
          </p:cNvSpPr>
          <p:nvPr>
            <p:ph idx="1"/>
          </p:nvPr>
        </p:nvSpPr>
        <p:spPr>
          <a:xfrm>
            <a:off x="1118721" y="1565232"/>
            <a:ext cx="4640802" cy="4808272"/>
          </a:xfrm>
        </p:spPr>
        <p:txBody>
          <a:bodyPr>
            <a:normAutofit/>
          </a:bodyPr>
          <a:lstStyle/>
          <a:p>
            <a:pPr marL="0" indent="0" algn="just">
              <a:buNone/>
            </a:pPr>
            <a:r>
              <a:rPr lang="es-MX" sz="2000" dirty="0">
                <a:solidFill>
                  <a:schemeClr val="tx1"/>
                </a:solidFill>
              </a:rPr>
              <a:t>La Participación Ciudadana en el presupuesto que se realiza tiene la perspectiva de otorgar a la ciudadanía atribuciones para intervenir en la discusión y decisión sobre aspectos a que haya lugar. Se busca dar al ciudadano capacidad de decisión sobre asuntos públicos de su localidad atreves del consejo de Planeación Municipal, comités y dentro de las diferentes formas, esto con la finalidad de que ellos se involucren en la planificación y responsabilidad de la toma de decisiones en los  asuntos públicos.</a:t>
            </a:r>
          </a:p>
          <a:p>
            <a:endParaRPr lang="es-MX" dirty="0"/>
          </a:p>
        </p:txBody>
      </p:sp>
      <p:pic>
        <p:nvPicPr>
          <p:cNvPr id="4" name="Imagen 3" descr="Democracia directa y participación ciudadana">
            <a:extLst>
              <a:ext uri="{FF2B5EF4-FFF2-40B4-BE49-F238E27FC236}">
                <a16:creationId xmlns:a16="http://schemas.microsoft.com/office/drawing/2014/main" id="{F497659A-BBAA-1194-1E3B-D5553C727570}"/>
              </a:ext>
            </a:extLst>
          </p:cNvPr>
          <p:cNvPicPr>
            <a:picLocks noChangeAspect="1"/>
          </p:cNvPicPr>
          <p:nvPr/>
        </p:nvPicPr>
        <p:blipFill>
          <a:blip r:embed="rId2"/>
          <a:stretch>
            <a:fillRect/>
          </a:stretch>
        </p:blipFill>
        <p:spPr>
          <a:xfrm>
            <a:off x="6005060" y="1760561"/>
            <a:ext cx="3499547" cy="2409688"/>
          </a:xfrm>
          <a:prstGeom prst="rect">
            <a:avLst/>
          </a:prstGeom>
        </p:spPr>
      </p:pic>
      <p:pic>
        <p:nvPicPr>
          <p:cNvPr id="5" name="Imagen 4" descr="5 Consejos para Aumentar la Participación Ciudadana en tu Ciudad - Sabia &gt;  Plataforma de gestión de ciudades y personas">
            <a:extLst>
              <a:ext uri="{FF2B5EF4-FFF2-40B4-BE49-F238E27FC236}">
                <a16:creationId xmlns:a16="http://schemas.microsoft.com/office/drawing/2014/main" id="{BEC09111-ADF5-8394-0330-FCA5F17F0963}"/>
              </a:ext>
            </a:extLst>
          </p:cNvPr>
          <p:cNvPicPr>
            <a:picLocks noChangeAspect="1"/>
          </p:cNvPicPr>
          <p:nvPr/>
        </p:nvPicPr>
        <p:blipFill>
          <a:blip r:embed="rId3"/>
          <a:stretch>
            <a:fillRect/>
          </a:stretch>
        </p:blipFill>
        <p:spPr>
          <a:xfrm>
            <a:off x="6020413" y="4479812"/>
            <a:ext cx="2992698" cy="1682795"/>
          </a:xfrm>
          <a:prstGeom prst="rect">
            <a:avLst/>
          </a:prstGeom>
        </p:spPr>
      </p:pic>
    </p:spTree>
    <p:extLst>
      <p:ext uri="{BB962C8B-B14F-4D97-AF65-F5344CB8AC3E}">
        <p14:creationId xmlns:p14="http://schemas.microsoft.com/office/powerpoint/2010/main" val="2291711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9E6B8-951E-6221-940C-2730DB405AB2}"/>
              </a:ext>
            </a:extLst>
          </p:cNvPr>
          <p:cNvSpPr>
            <a:spLocks noGrp="1"/>
          </p:cNvSpPr>
          <p:nvPr>
            <p:ph type="title"/>
          </p:nvPr>
        </p:nvSpPr>
        <p:spPr/>
        <p:txBody>
          <a:bodyPr>
            <a:normAutofit/>
          </a:bodyPr>
          <a:lstStyle/>
          <a:p>
            <a:pPr algn="ctr"/>
            <a:r>
              <a:rPr lang="es-MX" sz="3600" b="1" dirty="0">
                <a:solidFill>
                  <a:schemeClr val="accent1">
                    <a:lumMod val="50000"/>
                  </a:schemeClr>
                </a:solidFill>
              </a:rPr>
              <a:t>En donde puedes solicitar información:</a:t>
            </a:r>
          </a:p>
        </p:txBody>
      </p:sp>
      <p:sp>
        <p:nvSpPr>
          <p:cNvPr id="3" name="Marcador de contenido 2">
            <a:extLst>
              <a:ext uri="{FF2B5EF4-FFF2-40B4-BE49-F238E27FC236}">
                <a16:creationId xmlns:a16="http://schemas.microsoft.com/office/drawing/2014/main" id="{7B661EC4-7BBC-B98B-C48C-082ECEF1F0D7}"/>
              </a:ext>
            </a:extLst>
          </p:cNvPr>
          <p:cNvSpPr>
            <a:spLocks noGrp="1"/>
          </p:cNvSpPr>
          <p:nvPr>
            <p:ph idx="1"/>
          </p:nvPr>
        </p:nvSpPr>
        <p:spPr>
          <a:xfrm>
            <a:off x="571314" y="1930400"/>
            <a:ext cx="10157325" cy="3951521"/>
          </a:xfrm>
        </p:spPr>
        <p:txBody>
          <a:bodyPr>
            <a:normAutofit/>
          </a:bodyPr>
          <a:lstStyle/>
          <a:p>
            <a:pPr marL="0" indent="0" algn="ctr">
              <a:buNone/>
            </a:pPr>
            <a:r>
              <a:rPr lang="es-MX" sz="2400" b="1" dirty="0">
                <a:solidFill>
                  <a:schemeClr val="tx1"/>
                </a:solidFill>
              </a:rPr>
              <a:t>Pueden solicitar información a través de:</a:t>
            </a:r>
          </a:p>
          <a:p>
            <a:pPr>
              <a:lnSpc>
                <a:spcPct val="150000"/>
              </a:lnSpc>
            </a:pPr>
            <a:r>
              <a:rPr lang="es-MX" dirty="0">
                <a:solidFill>
                  <a:schemeClr val="tx1"/>
                </a:solidFill>
              </a:rPr>
              <a:t>La Unidad de </a:t>
            </a:r>
            <a:r>
              <a:rPr lang="es-MX" b="1" u="sng" dirty="0">
                <a:solidFill>
                  <a:schemeClr val="tx1"/>
                </a:solidFill>
              </a:rPr>
              <a:t>Acceso a la Información Pública (UAIP)</a:t>
            </a:r>
            <a:r>
              <a:rPr lang="es-MX" dirty="0">
                <a:solidFill>
                  <a:schemeClr val="tx1"/>
                </a:solidFill>
              </a:rPr>
              <a:t>, </a:t>
            </a:r>
          </a:p>
          <a:p>
            <a:pPr marL="0" indent="0">
              <a:lnSpc>
                <a:spcPct val="150000"/>
              </a:lnSpc>
              <a:buNone/>
            </a:pPr>
            <a:endParaRPr lang="es-MX" dirty="0"/>
          </a:p>
          <a:p>
            <a:pPr>
              <a:lnSpc>
                <a:spcPct val="150000"/>
              </a:lnSpc>
            </a:pPr>
            <a:r>
              <a:rPr lang="es-MX" dirty="0"/>
              <a:t>P</a:t>
            </a:r>
            <a:r>
              <a:rPr lang="es-MX" dirty="0">
                <a:solidFill>
                  <a:schemeClr val="tx1"/>
                </a:solidFill>
              </a:rPr>
              <a:t>agina de </a:t>
            </a:r>
            <a:r>
              <a:rPr lang="es-MX" b="1" dirty="0">
                <a:solidFill>
                  <a:schemeClr val="tx1"/>
                </a:solidFill>
              </a:rPr>
              <a:t>Transparencia Nacional</a:t>
            </a:r>
            <a:r>
              <a:rPr lang="es-MX" dirty="0">
                <a:solidFill>
                  <a:schemeClr val="tx1"/>
                </a:solidFill>
              </a:rPr>
              <a:t>, y </a:t>
            </a:r>
          </a:p>
          <a:p>
            <a:pPr>
              <a:lnSpc>
                <a:spcPct val="150000"/>
              </a:lnSpc>
            </a:pPr>
            <a:endParaRPr lang="es-MX" dirty="0">
              <a:solidFill>
                <a:schemeClr val="tx1"/>
              </a:solidFill>
            </a:endParaRPr>
          </a:p>
          <a:p>
            <a:pPr>
              <a:lnSpc>
                <a:spcPct val="150000"/>
              </a:lnSpc>
            </a:pPr>
            <a:r>
              <a:rPr lang="es-MX" dirty="0">
                <a:solidFill>
                  <a:schemeClr val="tx1"/>
                </a:solidFill>
              </a:rPr>
              <a:t>En el área de </a:t>
            </a:r>
            <a:r>
              <a:rPr lang="es-MX" b="1" u="sng" dirty="0">
                <a:solidFill>
                  <a:schemeClr val="tx1"/>
                </a:solidFill>
              </a:rPr>
              <a:t>Contraloría Municipal</a:t>
            </a:r>
            <a:r>
              <a:rPr lang="es-MX" dirty="0">
                <a:solidFill>
                  <a:schemeClr val="tx1"/>
                </a:solidFill>
              </a:rPr>
              <a:t>.</a:t>
            </a:r>
          </a:p>
          <a:p>
            <a:endParaRPr lang="es-MX" dirty="0"/>
          </a:p>
        </p:txBody>
      </p:sp>
      <p:pic>
        <p:nvPicPr>
          <p:cNvPr id="4" name="Picture 4" descr="UT CONTRALORÍA - Ayuntamiento de Tepalcingo">
            <a:extLst>
              <a:ext uri="{FF2B5EF4-FFF2-40B4-BE49-F238E27FC236}">
                <a16:creationId xmlns:a16="http://schemas.microsoft.com/office/drawing/2014/main" id="{86F11E05-5FEA-00C2-8E99-525FF38F0459}"/>
              </a:ext>
            </a:extLst>
          </p:cNvPr>
          <p:cNvPicPr>
            <a:picLocks noChangeAspect="1" noChangeArrowheads="1"/>
          </p:cNvPicPr>
          <p:nvPr/>
        </p:nvPicPr>
        <p:blipFill rotWithShape="1">
          <a:blip r:embed="rId2">
            <a:clrChange>
              <a:clrFrom>
                <a:srgbClr val="DEDEDE"/>
              </a:clrFrom>
              <a:clrTo>
                <a:srgbClr val="DEDEDE">
                  <a:alpha val="0"/>
                </a:srgbClr>
              </a:clrTo>
            </a:clrChange>
            <a:extLst>
              <a:ext uri="{28A0092B-C50C-407E-A947-70E740481C1C}">
                <a14:useLocalDpi xmlns:a14="http://schemas.microsoft.com/office/drawing/2010/main" val="0"/>
              </a:ext>
            </a:extLst>
          </a:blip>
          <a:srcRect t="13555"/>
          <a:stretch/>
        </p:blipFill>
        <p:spPr bwMode="auto">
          <a:xfrm>
            <a:off x="4945311" y="3251200"/>
            <a:ext cx="1683495" cy="101009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l Derecho de acceso a la Información y la transparencia timeline | Ti">
            <a:extLst>
              <a:ext uri="{FF2B5EF4-FFF2-40B4-BE49-F238E27FC236}">
                <a16:creationId xmlns:a16="http://schemas.microsoft.com/office/drawing/2014/main" id="{A6553FBB-9735-4888-AC69-F0E14DEE355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28806" y="2330007"/>
            <a:ext cx="1439334" cy="105076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ontraloría Municipal Mixquiahuala">
            <a:extLst>
              <a:ext uri="{FF2B5EF4-FFF2-40B4-BE49-F238E27FC236}">
                <a16:creationId xmlns:a16="http://schemas.microsoft.com/office/drawing/2014/main" id="{506C989F-1E9C-4C34-A9E9-CF831D4C05A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72988" y="4451873"/>
            <a:ext cx="1223012" cy="1239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788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6C056-7082-AAC1-CBF2-EA1C1A0C1777}"/>
              </a:ext>
            </a:extLst>
          </p:cNvPr>
          <p:cNvSpPr>
            <a:spLocks noGrp="1"/>
          </p:cNvSpPr>
          <p:nvPr>
            <p:ph type="title"/>
          </p:nvPr>
        </p:nvSpPr>
        <p:spPr/>
        <p:txBody>
          <a:bodyPr>
            <a:normAutofit/>
          </a:bodyPr>
          <a:lstStyle/>
          <a:p>
            <a:pPr algn="ctr"/>
            <a:r>
              <a:rPr lang="es-MX" sz="4400" b="1" dirty="0">
                <a:solidFill>
                  <a:schemeClr val="accent1">
                    <a:lumMod val="50000"/>
                  </a:schemeClr>
                </a:solidFill>
              </a:rPr>
              <a:t>Sitios electrónicos</a:t>
            </a:r>
          </a:p>
        </p:txBody>
      </p:sp>
      <p:sp>
        <p:nvSpPr>
          <p:cNvPr id="3" name="Marcador de contenido 2">
            <a:extLst>
              <a:ext uri="{FF2B5EF4-FFF2-40B4-BE49-F238E27FC236}">
                <a16:creationId xmlns:a16="http://schemas.microsoft.com/office/drawing/2014/main" id="{289E03B4-90AC-8D01-99AA-1A446E50BEF0}"/>
              </a:ext>
            </a:extLst>
          </p:cNvPr>
          <p:cNvSpPr>
            <a:spLocks noGrp="1"/>
          </p:cNvSpPr>
          <p:nvPr>
            <p:ph idx="1"/>
          </p:nvPr>
        </p:nvSpPr>
        <p:spPr>
          <a:xfrm>
            <a:off x="1451579" y="1733266"/>
            <a:ext cx="4958854" cy="4320215"/>
          </a:xfrm>
        </p:spPr>
        <p:txBody>
          <a:bodyPr>
            <a:normAutofit fontScale="92500"/>
          </a:bodyPr>
          <a:lstStyle/>
          <a:p>
            <a:pPr marL="0" indent="0" algn="just">
              <a:buNone/>
            </a:pPr>
            <a:r>
              <a:rPr lang="es-MX" sz="2400" dirty="0">
                <a:solidFill>
                  <a:schemeClr val="tx1"/>
                </a:solidFill>
              </a:rPr>
              <a:t>El Municipio cuenta con un sitio destinado a promover la participación ciudadana, a través de redes sociales. En este sentido, la participación ciudadana se involucra de forma activa tanto en el diseño de políticas públicas como en el proceso de discusión del gasto público, así como en la vigilancia, monitoreo y la calidad del gasto que se realiza en programas sustantivos de bienestar social.</a:t>
            </a:r>
          </a:p>
          <a:p>
            <a:endParaRPr lang="es-MX" dirty="0"/>
          </a:p>
        </p:txBody>
      </p:sp>
      <p:pic>
        <p:nvPicPr>
          <p:cNvPr id="4" name="Imagen 3" descr="Tipos de Páginas Web que existen y su clasificación">
            <a:extLst>
              <a:ext uri="{FF2B5EF4-FFF2-40B4-BE49-F238E27FC236}">
                <a16:creationId xmlns:a16="http://schemas.microsoft.com/office/drawing/2014/main" id="{F94BA9F5-8329-09D0-06E6-E10B5A6A1B25}"/>
              </a:ext>
            </a:extLst>
          </p:cNvPr>
          <p:cNvPicPr>
            <a:picLocks noChangeAspect="1"/>
          </p:cNvPicPr>
          <p:nvPr/>
        </p:nvPicPr>
        <p:blipFill>
          <a:blip r:embed="rId2">
            <a:clrChange>
              <a:clrFrom>
                <a:srgbClr val="BECDC7"/>
              </a:clrFrom>
              <a:clrTo>
                <a:srgbClr val="BECDC7">
                  <a:alpha val="0"/>
                </a:srgbClr>
              </a:clrTo>
            </a:clrChange>
          </a:blip>
          <a:srcRect b="8632"/>
          <a:stretch>
            <a:fillRect/>
          </a:stretch>
        </p:blipFill>
        <p:spPr>
          <a:xfrm>
            <a:off x="5770728" y="2162957"/>
            <a:ext cx="4846701" cy="2490930"/>
          </a:xfrm>
          <a:prstGeom prst="rect">
            <a:avLst/>
          </a:prstGeom>
        </p:spPr>
      </p:pic>
    </p:spTree>
    <p:extLst>
      <p:ext uri="{BB962C8B-B14F-4D97-AF65-F5344CB8AC3E}">
        <p14:creationId xmlns:p14="http://schemas.microsoft.com/office/powerpoint/2010/main" val="1042168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EA9320-7C1C-8702-B246-CDAD9935B5DD}"/>
              </a:ext>
            </a:extLst>
          </p:cNvPr>
          <p:cNvSpPr>
            <a:spLocks noGrp="1"/>
          </p:cNvSpPr>
          <p:nvPr>
            <p:ph type="title"/>
          </p:nvPr>
        </p:nvSpPr>
        <p:spPr/>
        <p:txBody>
          <a:bodyPr/>
          <a:lstStyle/>
          <a:p>
            <a:pPr algn="ctr"/>
            <a:r>
              <a:rPr lang="es-MX" b="1" dirty="0">
                <a:solidFill>
                  <a:schemeClr val="accent1">
                    <a:lumMod val="50000"/>
                  </a:schemeClr>
                </a:solidFill>
              </a:rPr>
              <a:t>LINKS/ACCESOS:</a:t>
            </a:r>
          </a:p>
        </p:txBody>
      </p:sp>
      <p:sp>
        <p:nvSpPr>
          <p:cNvPr id="3" name="Marcador de contenido 2">
            <a:extLst>
              <a:ext uri="{FF2B5EF4-FFF2-40B4-BE49-F238E27FC236}">
                <a16:creationId xmlns:a16="http://schemas.microsoft.com/office/drawing/2014/main" id="{2EC1FE1E-7502-3DCB-6DC7-60F5268E291E}"/>
              </a:ext>
            </a:extLst>
          </p:cNvPr>
          <p:cNvSpPr>
            <a:spLocks noGrp="1"/>
          </p:cNvSpPr>
          <p:nvPr>
            <p:ph idx="1"/>
          </p:nvPr>
        </p:nvSpPr>
        <p:spPr>
          <a:xfrm>
            <a:off x="657211" y="2119646"/>
            <a:ext cx="8596668" cy="3880773"/>
          </a:xfrm>
        </p:spPr>
        <p:txBody>
          <a:bodyPr/>
          <a:lstStyle/>
          <a:p>
            <a:pPr marL="0" indent="0" algn="ctr">
              <a:buNone/>
            </a:pPr>
            <a:endParaRPr lang="es-MX" sz="2000" b="1" dirty="0">
              <a:solidFill>
                <a:srgbClr val="CC9900"/>
              </a:solidFill>
              <a:hlinkClick r:id="rId2">
                <a:extLst>
                  <a:ext uri="{A12FA001-AC4F-418D-AE19-62706E023703}">
                    <ahyp:hlinkClr xmlns:ahyp="http://schemas.microsoft.com/office/drawing/2018/hyperlinkcolor" val="tx"/>
                  </a:ext>
                </a:extLst>
              </a:hlinkClick>
            </a:endParaRPr>
          </a:p>
          <a:p>
            <a:pPr marL="0" indent="0" algn="ctr">
              <a:buNone/>
            </a:pPr>
            <a:endParaRPr lang="es-MX" b="1" dirty="0">
              <a:solidFill>
                <a:srgbClr val="CC9900"/>
              </a:solidFill>
              <a:hlinkClick r:id="rId2">
                <a:extLst>
                  <a:ext uri="{A12FA001-AC4F-418D-AE19-62706E023703}">
                    <ahyp:hlinkClr xmlns:ahyp="http://schemas.microsoft.com/office/drawing/2018/hyperlinkcolor" val="tx"/>
                  </a:ext>
                </a:extLst>
              </a:hlinkClick>
            </a:endParaRPr>
          </a:p>
          <a:p>
            <a:pPr marL="0" indent="0" algn="ctr">
              <a:buNone/>
            </a:pPr>
            <a:r>
              <a:rPr lang="es-MX" sz="2000" b="1" dirty="0">
                <a:solidFill>
                  <a:schemeClr val="accent1"/>
                </a:solidFill>
                <a:hlinkClick r:id="rId2">
                  <a:extLst>
                    <a:ext uri="{A12FA001-AC4F-418D-AE19-62706E023703}">
                      <ahyp:hlinkClr xmlns:ahyp="http://schemas.microsoft.com/office/drawing/2018/hyperlinkcolor" val="tx"/>
                    </a:ext>
                  </a:extLst>
                </a:hlinkClick>
              </a:rPr>
              <a:t>https://doctormora.gob.mx/</a:t>
            </a:r>
            <a:endParaRPr lang="es-MX" sz="2000" b="1" dirty="0">
              <a:solidFill>
                <a:schemeClr val="accent1"/>
              </a:solidFill>
            </a:endParaRPr>
          </a:p>
          <a:p>
            <a:pPr marL="0" indent="0" algn="ctr">
              <a:buNone/>
            </a:pPr>
            <a:r>
              <a:rPr lang="es-MX" sz="2000" b="1" dirty="0">
                <a:solidFill>
                  <a:schemeClr val="accent1"/>
                </a:solidFill>
                <a:hlinkClick r:id="rId3">
                  <a:extLst>
                    <a:ext uri="{A12FA001-AC4F-418D-AE19-62706E023703}">
                      <ahyp:hlinkClr xmlns:ahyp="http://schemas.microsoft.com/office/drawing/2018/hyperlinkcolor" val="tx"/>
                    </a:ext>
                  </a:extLst>
                </a:hlinkClick>
              </a:rPr>
              <a:t>https://doctormora.gob.mx/admin-central/</a:t>
            </a:r>
            <a:endParaRPr lang="es-MX" sz="2000" b="1" dirty="0">
              <a:solidFill>
                <a:schemeClr val="accent1"/>
              </a:solidFill>
            </a:endParaRPr>
          </a:p>
          <a:p>
            <a:pPr marL="0" indent="0" algn="ctr">
              <a:buNone/>
            </a:pPr>
            <a:r>
              <a:rPr lang="es-MX" sz="2000" b="1" dirty="0">
                <a:solidFill>
                  <a:schemeClr val="accent1"/>
                </a:solidFill>
                <a:hlinkClick r:id="rId4">
                  <a:extLst>
                    <a:ext uri="{A12FA001-AC4F-418D-AE19-62706E023703}">
                      <ahyp:hlinkClr xmlns:ahyp="http://schemas.microsoft.com/office/drawing/2018/hyperlinkcolor" val="tx"/>
                    </a:ext>
                  </a:extLst>
                </a:hlinkClick>
              </a:rPr>
              <a:t>https://www.facebook.com/DoctorMoraGobiernoMunicipal/</a:t>
            </a:r>
            <a:endParaRPr lang="es-MX" sz="2000" b="1" dirty="0">
              <a:solidFill>
                <a:schemeClr val="accent1"/>
              </a:solidFill>
            </a:endParaRPr>
          </a:p>
          <a:p>
            <a:endParaRPr lang="es-MX" dirty="0"/>
          </a:p>
        </p:txBody>
      </p:sp>
      <p:pic>
        <p:nvPicPr>
          <p:cNvPr id="4" name="Imagen 3" descr="Redes sociales: Qué son y cuáles son las más usadas">
            <a:extLst>
              <a:ext uri="{FF2B5EF4-FFF2-40B4-BE49-F238E27FC236}">
                <a16:creationId xmlns:a16="http://schemas.microsoft.com/office/drawing/2014/main" id="{8A96FEF3-3703-4CA9-086A-57F1E5D4B835}"/>
              </a:ext>
            </a:extLst>
          </p:cNvPr>
          <p:cNvPicPr>
            <a:picLocks noChangeAspect="1"/>
          </p:cNvPicPr>
          <p:nvPr/>
        </p:nvPicPr>
        <p:blipFill>
          <a:blip r:embed="rId5"/>
          <a:stretch>
            <a:fillRect/>
          </a:stretch>
        </p:blipFill>
        <p:spPr>
          <a:xfrm>
            <a:off x="4870545" y="4590659"/>
            <a:ext cx="4055091" cy="2280989"/>
          </a:xfrm>
          <a:prstGeom prst="rect">
            <a:avLst/>
          </a:prstGeom>
        </p:spPr>
      </p:pic>
      <p:pic>
        <p:nvPicPr>
          <p:cNvPr id="5" name="Imagen 4" descr="Cuál es la red social más conveniente para mi empresa? | Noergia Marketing  Digital">
            <a:extLst>
              <a:ext uri="{FF2B5EF4-FFF2-40B4-BE49-F238E27FC236}">
                <a16:creationId xmlns:a16="http://schemas.microsoft.com/office/drawing/2014/main" id="{F10B381E-08CA-2BD0-A3AD-6C912DDE7CF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84708" y="1270000"/>
            <a:ext cx="2914839" cy="2334194"/>
          </a:xfrm>
          <a:prstGeom prst="rect">
            <a:avLst/>
          </a:prstGeom>
        </p:spPr>
      </p:pic>
    </p:spTree>
    <p:extLst>
      <p:ext uri="{BB962C8B-B14F-4D97-AF65-F5344CB8AC3E}">
        <p14:creationId xmlns:p14="http://schemas.microsoft.com/office/powerpoint/2010/main" val="2024726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AE59F9-C328-4DBE-E23B-78F17BCA6C7B}"/>
              </a:ext>
            </a:extLst>
          </p:cNvPr>
          <p:cNvSpPr>
            <a:spLocks noGrp="1"/>
          </p:cNvSpPr>
          <p:nvPr>
            <p:ph type="title"/>
          </p:nvPr>
        </p:nvSpPr>
        <p:spPr/>
        <p:txBody>
          <a:bodyPr>
            <a:normAutofit/>
          </a:bodyPr>
          <a:lstStyle/>
          <a:p>
            <a:pPr algn="ctr"/>
            <a:r>
              <a:rPr lang="es-MX" sz="3600" b="1" dirty="0">
                <a:solidFill>
                  <a:schemeClr val="accent1">
                    <a:lumMod val="50000"/>
                  </a:schemeClr>
                </a:solidFill>
              </a:rPr>
              <a:t>Página del Municipio</a:t>
            </a:r>
            <a:br>
              <a:rPr lang="es-MX" sz="3600" b="1" dirty="0">
                <a:solidFill>
                  <a:schemeClr val="accent1"/>
                </a:solidFill>
              </a:rPr>
            </a:br>
            <a:endParaRPr lang="es-MX" sz="3600" b="1" dirty="0">
              <a:solidFill>
                <a:schemeClr val="accent1"/>
              </a:solidFill>
            </a:endParaRPr>
          </a:p>
        </p:txBody>
      </p:sp>
      <p:pic>
        <p:nvPicPr>
          <p:cNvPr id="5" name="Imagen 4">
            <a:extLst>
              <a:ext uri="{FF2B5EF4-FFF2-40B4-BE49-F238E27FC236}">
                <a16:creationId xmlns:a16="http://schemas.microsoft.com/office/drawing/2014/main" id="{A4D38505-E09A-8E40-B490-8C42EFDFEBF1}"/>
              </a:ext>
            </a:extLst>
          </p:cNvPr>
          <p:cNvPicPr>
            <a:picLocks noChangeAspect="1"/>
          </p:cNvPicPr>
          <p:nvPr/>
        </p:nvPicPr>
        <p:blipFill>
          <a:blip r:embed="rId2"/>
          <a:srcRect t="6743" b="4519"/>
          <a:stretch/>
        </p:blipFill>
        <p:spPr>
          <a:xfrm>
            <a:off x="653929" y="1689981"/>
            <a:ext cx="8620073" cy="4300667"/>
          </a:xfrm>
          <a:prstGeom prst="rect">
            <a:avLst/>
          </a:prstGeom>
        </p:spPr>
      </p:pic>
    </p:spTree>
    <p:extLst>
      <p:ext uri="{BB962C8B-B14F-4D97-AF65-F5344CB8AC3E}">
        <p14:creationId xmlns:p14="http://schemas.microsoft.com/office/powerpoint/2010/main" val="3750664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E0C3A15-76C2-0CFF-B3C9-05D95E5EF73B}"/>
              </a:ext>
            </a:extLst>
          </p:cNvPr>
          <p:cNvPicPr>
            <a:picLocks noChangeAspect="1"/>
          </p:cNvPicPr>
          <p:nvPr/>
        </p:nvPicPr>
        <p:blipFill>
          <a:blip r:embed="rId2"/>
          <a:srcRect t="7129" b="7612"/>
          <a:stretch/>
        </p:blipFill>
        <p:spPr>
          <a:xfrm>
            <a:off x="262275" y="272666"/>
            <a:ext cx="8883719" cy="4258392"/>
          </a:xfrm>
          <a:prstGeom prst="rect">
            <a:avLst/>
          </a:prstGeom>
        </p:spPr>
      </p:pic>
      <p:sp>
        <p:nvSpPr>
          <p:cNvPr id="3" name="CuadroTexto 2">
            <a:extLst>
              <a:ext uri="{FF2B5EF4-FFF2-40B4-BE49-F238E27FC236}">
                <a16:creationId xmlns:a16="http://schemas.microsoft.com/office/drawing/2014/main" id="{7AEA8023-EF73-98B3-1071-E0C8A73C45D1}"/>
              </a:ext>
            </a:extLst>
          </p:cNvPr>
          <p:cNvSpPr txBox="1"/>
          <p:nvPr/>
        </p:nvSpPr>
        <p:spPr>
          <a:xfrm>
            <a:off x="2415654" y="5104262"/>
            <a:ext cx="5808000" cy="461665"/>
          </a:xfrm>
          <a:prstGeom prst="rect">
            <a:avLst/>
          </a:prstGeom>
          <a:noFill/>
        </p:spPr>
        <p:txBody>
          <a:bodyPr wrap="none" rtlCol="0">
            <a:spAutoFit/>
          </a:bodyPr>
          <a:lstStyle/>
          <a:p>
            <a:r>
              <a:rPr lang="es-MX" sz="2400" b="1" dirty="0">
                <a:solidFill>
                  <a:schemeClr val="accent1">
                    <a:lumMod val="50000"/>
                  </a:schemeClr>
                </a:solidFill>
              </a:rPr>
              <a:t>“Seguimos avanzando con Honestidad”</a:t>
            </a:r>
          </a:p>
        </p:txBody>
      </p:sp>
    </p:spTree>
    <p:extLst>
      <p:ext uri="{BB962C8B-B14F-4D97-AF65-F5344CB8AC3E}">
        <p14:creationId xmlns:p14="http://schemas.microsoft.com/office/powerpoint/2010/main" val="3031291476"/>
      </p:ext>
    </p:extLst>
  </p:cSld>
  <p:clrMapOvr>
    <a:masterClrMapping/>
  </p:clrMapOvr>
</p:sld>
</file>

<file path=ppt/theme/theme1.xml><?xml version="1.0" encoding="utf-8"?>
<a:theme xmlns:a="http://schemas.openxmlformats.org/drawingml/2006/main" name="Faceta">
  <a:themeElements>
    <a:clrScheme name="Naranja roj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704</TotalTime>
  <Words>1193</Words>
  <Application>Microsoft Office PowerPoint</Application>
  <PresentationFormat>Panorámica</PresentationFormat>
  <Paragraphs>136</Paragraphs>
  <Slides>23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23</vt:i4>
      </vt:variant>
    </vt:vector>
  </HeadingPairs>
  <TitlesOfParts>
    <vt:vector size="30" baseType="lpstr">
      <vt:lpstr>Arial</vt:lpstr>
      <vt:lpstr>Arial Black</vt:lpstr>
      <vt:lpstr>Arial Rounded MT Bold</vt:lpstr>
      <vt:lpstr>Elephant</vt:lpstr>
      <vt:lpstr>Trebuchet MS</vt:lpstr>
      <vt:lpstr>Wingdings 3</vt:lpstr>
      <vt:lpstr>Faceta</vt:lpstr>
      <vt:lpstr>Presupuesto Ciudadano 2026</vt:lpstr>
      <vt:lpstr>¿Qué es el presupuesto ciudadano?</vt:lpstr>
      <vt:lpstr>Marco normativo</vt:lpstr>
      <vt:lpstr>¿Qué es la Ley de Ingresos y su importancia?</vt:lpstr>
      <vt:lpstr>¿De Dónde se obtienen los Ingresos? </vt:lpstr>
      <vt:lpstr>Presentación de PowerPoint</vt:lpstr>
      <vt:lpstr>PARA LA OBTENCIÓN DE ESTE DINERO  SE REALIZAN DIVERSAS GESTIONES COMO:</vt:lpstr>
      <vt:lpstr>Desglose de Ingresos</vt:lpstr>
      <vt:lpstr>Presentación de PowerPoint</vt:lpstr>
      <vt:lpstr>Desglose de Egresos</vt:lpstr>
      <vt:lpstr>¿En qué se gasta? (Clasificación Económica)</vt:lpstr>
      <vt:lpstr>FORTAMUN:</vt:lpstr>
      <vt:lpstr>Gasto de capital (INVERSIÓN):</vt:lpstr>
      <vt:lpstr>Clasificación por tipo de gasto.</vt:lpstr>
      <vt:lpstr>¿ Quién lo gasta?</vt:lpstr>
      <vt:lpstr>¿PARA QUÉ  SE GASTA?</vt:lpstr>
      <vt:lpstr>Presentación de PowerPoint</vt:lpstr>
      <vt:lpstr>Participación ciudadana</vt:lpstr>
      <vt:lpstr>En donde puedes solicitar información:</vt:lpstr>
      <vt:lpstr>Sitios electrónicos</vt:lpstr>
      <vt:lpstr>LINKS/ACCESOS:</vt:lpstr>
      <vt:lpstr>Página del Municipio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Presupuesto Ciudadano 2025</dc:title>
  <dc:creator>CUENTA PUBLICA</dc:creator>
  <cp:lastModifiedBy>TESORERIA</cp:lastModifiedBy>
  <cp:revision>100</cp:revision>
  <dcterms:created xsi:type="dcterms:W3CDTF">2025-05-06T20:46:08Z</dcterms:created>
  <dcterms:modified xsi:type="dcterms:W3CDTF">2026-05-15T06:32:21Z</dcterms:modified>
</cp:coreProperties>
</file>